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tags/tag28.xml" ContentType="application/vnd.openxmlformats-officedocument.presentationml.tags+xml"/>
  <Override PartName="/ppt/notesSlides/notesSlide32.xml" ContentType="application/vnd.openxmlformats-officedocument.presentationml.notesSlide+xml"/>
  <Override PartName="/ppt/tags/tag29.xml" ContentType="application/vnd.openxmlformats-officedocument.presentationml.tags+xml"/>
  <Override PartName="/ppt/notesSlides/notesSlide33.xml" ContentType="application/vnd.openxmlformats-officedocument.presentationml.notesSlide+xml"/>
  <Override PartName="/ppt/tags/tag30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1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32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44"/>
  </p:notesMasterIdLst>
  <p:sldIdLst>
    <p:sldId id="256" r:id="rId2"/>
    <p:sldId id="360" r:id="rId3"/>
    <p:sldId id="413" r:id="rId4"/>
    <p:sldId id="359" r:id="rId5"/>
    <p:sldId id="362" r:id="rId6"/>
    <p:sldId id="442" r:id="rId7"/>
    <p:sldId id="432" r:id="rId8"/>
    <p:sldId id="460" r:id="rId9"/>
    <p:sldId id="461" r:id="rId10"/>
    <p:sldId id="463" r:id="rId11"/>
    <p:sldId id="464" r:id="rId12"/>
    <p:sldId id="465" r:id="rId13"/>
    <p:sldId id="466" r:id="rId14"/>
    <p:sldId id="467" r:id="rId15"/>
    <p:sldId id="468" r:id="rId16"/>
    <p:sldId id="476" r:id="rId17"/>
    <p:sldId id="470" r:id="rId18"/>
    <p:sldId id="475" r:id="rId19"/>
    <p:sldId id="477" r:id="rId20"/>
    <p:sldId id="405" r:id="rId21"/>
    <p:sldId id="404" r:id="rId22"/>
    <p:sldId id="452" r:id="rId23"/>
    <p:sldId id="453" r:id="rId24"/>
    <p:sldId id="455" r:id="rId25"/>
    <p:sldId id="456" r:id="rId26"/>
    <p:sldId id="457" r:id="rId27"/>
    <p:sldId id="458" r:id="rId28"/>
    <p:sldId id="471" r:id="rId29"/>
    <p:sldId id="484" r:id="rId30"/>
    <p:sldId id="382" r:id="rId31"/>
    <p:sldId id="481" r:id="rId32"/>
    <p:sldId id="472" r:id="rId33"/>
    <p:sldId id="479" r:id="rId34"/>
    <p:sldId id="480" r:id="rId35"/>
    <p:sldId id="482" r:id="rId36"/>
    <p:sldId id="386" r:id="rId37"/>
    <p:sldId id="389" r:id="rId38"/>
    <p:sldId id="390" r:id="rId39"/>
    <p:sldId id="391" r:id="rId40"/>
    <p:sldId id="441" r:id="rId41"/>
    <p:sldId id="396" r:id="rId42"/>
    <p:sldId id="352" r:id="rId4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4F81BD"/>
    <a:srgbClr val="FFFFFF"/>
    <a:srgbClr val="01FF01"/>
    <a:srgbClr val="F7FF8B"/>
    <a:srgbClr val="ED4D4D"/>
    <a:srgbClr val="FF2525"/>
    <a:srgbClr val="FF0000"/>
    <a:srgbClr val="FF11AA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744" autoAdjust="0"/>
    <p:restoredTop sz="84325" autoAdjust="0"/>
  </p:normalViewPr>
  <p:slideViewPr>
    <p:cSldViewPr>
      <p:cViewPr varScale="1">
        <p:scale>
          <a:sx n="78" d="100"/>
          <a:sy n="78" d="100"/>
        </p:scale>
        <p:origin x="660" y="84"/>
      </p:cViewPr>
      <p:guideLst>
        <p:guide orient="horz" pos="129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F6D05-E094-4114-8988-68FE5E1B40B4}" type="datetimeFigureOut">
              <a:rPr lang="en-US" smtClean="0"/>
              <a:t>8/28/2014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DA526-E0D4-4730-8BB8-CC5941ED0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9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37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20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5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30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28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69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15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38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17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62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1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664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47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33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6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36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14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62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89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381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09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88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40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31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486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65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260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016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464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73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770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143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89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144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115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5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85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92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319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72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A526-E0D4-4730-8BB8-CC5941ED01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9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ב'/אלול/תשע"ד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ב'/אלול/תשע"ד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ב'/אלול/תשע"ד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ב'/אלול/תשע"ד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ב'/אלול/תשע"ד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ב'/אלול/תשע"ד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ב'/אלול/תשע"ד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ב'/אלול/תשע"ד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ב'/אלול/תשע"ד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ב'/אלול/תשע"ד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ציור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ב'/אלול/תשע"ד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438E1-117D-44FB-AC24-B79D899BA877}" type="datetimeFigureOut">
              <a:rPr lang="he-IL" smtClean="0"/>
              <a:t>ב'/אלול/תשע"ד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notesSlide" Target="../notesSlides/notesSlide10.xml"/><Relationship Id="rId12" Type="http://schemas.openxmlformats.org/officeDocument/2006/relationships/image" Target="../media/image32.png"/><Relationship Id="rId7" Type="http://schemas.openxmlformats.org/officeDocument/2006/relationships/image" Target="../media/image29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image" Target="../media/image300.png"/><Relationship Id="rId4" Type="http://schemas.openxmlformats.org/officeDocument/2006/relationships/image" Target="../media/image33.png"/><Relationship Id="rId9" Type="http://schemas.openxmlformats.org/officeDocument/2006/relationships/image" Target="../media/image2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4.png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2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4.png"/><Relationship Id="rId12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11" Type="http://schemas.openxmlformats.org/officeDocument/2006/relationships/image" Target="../media/image40.png"/><Relationship Id="rId5" Type="http://schemas.openxmlformats.org/officeDocument/2006/relationships/image" Target="../media/image31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2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11" Type="http://schemas.openxmlformats.org/officeDocument/2006/relationships/image" Target="../media/image42.png"/><Relationship Id="rId5" Type="http://schemas.openxmlformats.org/officeDocument/2006/relationships/image" Target="../media/image31.pn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5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4.png"/><Relationship Id="rId12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11" Type="http://schemas.openxmlformats.org/officeDocument/2006/relationships/image" Target="../media/image42.png"/><Relationship Id="rId5" Type="http://schemas.openxmlformats.org/officeDocument/2006/relationships/image" Target="../media/image31.png"/><Relationship Id="rId15" Type="http://schemas.openxmlformats.org/officeDocument/2006/relationships/image" Target="../media/image39.png"/><Relationship Id="rId10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8" Type="http://schemas.openxmlformats.org/officeDocument/2006/relationships/image" Target="../media/image47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4.png"/><Relationship Id="rId12" Type="http://schemas.openxmlformats.org/officeDocument/2006/relationships/image" Target="../media/image46.png"/><Relationship Id="rId17" Type="http://schemas.openxmlformats.org/officeDocument/2006/relationships/image" Target="../media/image420.png"/><Relationship Id="rId2" Type="http://schemas.openxmlformats.org/officeDocument/2006/relationships/slideLayout" Target="../slideLayouts/slideLayout2.xml"/><Relationship Id="rId20" Type="http://schemas.openxmlformats.org/officeDocument/2006/relationships/image" Target="../media/image32.png"/><Relationship Id="rId1" Type="http://schemas.openxmlformats.org/officeDocument/2006/relationships/tags" Target="../tags/tag13.xml"/><Relationship Id="rId11" Type="http://schemas.openxmlformats.org/officeDocument/2006/relationships/image" Target="../media/image44.png"/><Relationship Id="rId5" Type="http://schemas.openxmlformats.org/officeDocument/2006/relationships/image" Target="../media/image31.png"/><Relationship Id="rId10" Type="http://schemas.openxmlformats.org/officeDocument/2006/relationships/image" Target="../media/image45.png"/><Relationship Id="rId19" Type="http://schemas.openxmlformats.org/officeDocument/2006/relationships/image" Target="../media/image400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4.png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11" Type="http://schemas.openxmlformats.org/officeDocument/2006/relationships/image" Target="../media/image44.png"/><Relationship Id="rId5" Type="http://schemas.openxmlformats.org/officeDocument/2006/relationships/image" Target="../media/image31.png"/><Relationship Id="rId10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49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53.png"/><Relationship Id="rId12" Type="http://schemas.openxmlformats.org/officeDocument/2006/relationships/image" Target="../media/image60.png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4.png"/><Relationship Id="rId1" Type="http://schemas.openxmlformats.org/officeDocument/2006/relationships/tags" Target="../tags/tag16.xml"/><Relationship Id="rId6" Type="http://schemas.openxmlformats.org/officeDocument/2006/relationships/image" Target="../media/image52.pn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5" Type="http://schemas.openxmlformats.org/officeDocument/2006/relationships/image" Target="../media/image63.png"/><Relationship Id="rId10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65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7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67.png"/><Relationship Id="rId5" Type="http://schemas.openxmlformats.org/officeDocument/2006/relationships/image" Target="../media/image59.png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72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70.png"/><Relationship Id="rId12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4.png"/><Relationship Id="rId1" Type="http://schemas.openxmlformats.org/officeDocument/2006/relationships/tags" Target="../tags/tag19.xml"/><Relationship Id="rId6" Type="http://schemas.openxmlformats.org/officeDocument/2006/relationships/image" Target="../media/image69.png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5" Type="http://schemas.openxmlformats.org/officeDocument/2006/relationships/image" Target="../media/image47.png"/><Relationship Id="rId10" Type="http://schemas.openxmlformats.org/officeDocument/2006/relationships/image" Target="../media/image670.png"/><Relationship Id="rId4" Type="http://schemas.openxmlformats.org/officeDocument/2006/relationships/image" Target="../media/image65.png"/><Relationship Id="rId9" Type="http://schemas.openxmlformats.org/officeDocument/2006/relationships/image" Target="../media/image660.png"/><Relationship Id="rId1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70.png"/><Relationship Id="rId12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69.png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0" Type="http://schemas.openxmlformats.org/officeDocument/2006/relationships/image" Target="../media/image670.png"/><Relationship Id="rId4" Type="http://schemas.openxmlformats.org/officeDocument/2006/relationships/image" Target="../media/image65.png"/><Relationship Id="rId9" Type="http://schemas.openxmlformats.org/officeDocument/2006/relationships/image" Target="../media/image660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70.png"/><Relationship Id="rId12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69.png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0" Type="http://schemas.openxmlformats.org/officeDocument/2006/relationships/image" Target="../media/image670.png"/><Relationship Id="rId4" Type="http://schemas.openxmlformats.org/officeDocument/2006/relationships/image" Target="../media/image65.png"/><Relationship Id="rId9" Type="http://schemas.openxmlformats.org/officeDocument/2006/relationships/image" Target="../media/image6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660.png"/><Relationship Id="rId3" Type="http://schemas.openxmlformats.org/officeDocument/2006/relationships/notesSlide" Target="../notesSlides/notesSlide26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tags" Target="../tags/tag22.xml"/><Relationship Id="rId11" Type="http://schemas.openxmlformats.org/officeDocument/2006/relationships/image" Target="../media/image70.png"/><Relationship Id="rId15" Type="http://schemas.openxmlformats.org/officeDocument/2006/relationships/image" Target="../media/image71.png"/><Relationship Id="rId10" Type="http://schemas.openxmlformats.org/officeDocument/2006/relationships/image" Target="../media/image75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6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6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670.png"/><Relationship Id="rId12" Type="http://schemas.openxmlformats.org/officeDocument/2006/relationships/image" Target="../media/image8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59.png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66.png"/><Relationship Id="rId1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78.png"/><Relationship Id="rId10" Type="http://schemas.openxmlformats.org/officeDocument/2006/relationships/image" Target="../media/image84.png"/><Relationship Id="rId4" Type="http://schemas.openxmlformats.org/officeDocument/2006/relationships/image" Target="../media/image77.png"/><Relationship Id="rId9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emf"/><Relationship Id="rId5" Type="http://schemas.openxmlformats.org/officeDocument/2006/relationships/image" Target="../media/image4.jpeg"/><Relationship Id="rId10" Type="http://schemas.openxmlformats.org/officeDocument/2006/relationships/image" Target="../media/image9.emf"/><Relationship Id="rId4" Type="http://schemas.openxmlformats.org/officeDocument/2006/relationships/image" Target="../media/image3.jpeg"/><Relationship Id="rId9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0.png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3" Type="http://schemas.openxmlformats.org/officeDocument/2006/relationships/notesSlide" Target="../notesSlides/notesSlide5.xml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6.png"/><Relationship Id="rId1" Type="http://schemas.openxmlformats.org/officeDocument/2006/relationships/tags" Target="../tags/tag3.xml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5" Type="http://schemas.openxmlformats.org/officeDocument/2006/relationships/image" Target="../media/image250.png"/><Relationship Id="rId10" Type="http://schemas.openxmlformats.org/officeDocument/2006/relationships/image" Target="../media/image16.png"/><Relationship Id="rId4" Type="http://schemas.openxmlformats.org/officeDocument/2006/relationships/image" Target="../media/image23.png"/><Relationship Id="rId9" Type="http://schemas.openxmlformats.org/officeDocument/2006/relationships/image" Target="../media/image21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1544" y="2060851"/>
            <a:ext cx="8350696" cy="1730623"/>
          </a:xfrm>
        </p:spPr>
        <p:txBody>
          <a:bodyPr>
            <a:normAutofit/>
          </a:bodyPr>
          <a:lstStyle/>
          <a:p>
            <a:pPr rtl="0"/>
            <a:r>
              <a:rPr lang="en-US" sz="3600" dirty="0"/>
              <a:t>Lifted </a:t>
            </a:r>
            <a:r>
              <a:rPr lang="en-US" sz="3600" dirty="0" err="1"/>
              <a:t>Bijections</a:t>
            </a:r>
            <a:r>
              <a:rPr lang="en-US" sz="3600" dirty="0"/>
              <a:t> for Low Distortion Surface Mappings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855640" y="4293096"/>
            <a:ext cx="6400800" cy="622920"/>
          </a:xfrm>
        </p:spPr>
        <p:txBody>
          <a:bodyPr>
            <a:normAutofit/>
          </a:bodyPr>
          <a:lstStyle/>
          <a:p>
            <a:pPr rtl="0"/>
            <a:r>
              <a:rPr lang="en-US" sz="2400" dirty="0"/>
              <a:t>Noam </a:t>
            </a:r>
            <a:r>
              <a:rPr lang="en-US" sz="2400" dirty="0" err="1" smtClean="0"/>
              <a:t>Aigerman</a:t>
            </a:r>
            <a:r>
              <a:rPr lang="en-US" sz="2400" dirty="0"/>
              <a:t> </a:t>
            </a:r>
            <a:r>
              <a:rPr lang="en-US" sz="2400" dirty="0" smtClean="0"/>
              <a:t>    </a:t>
            </a:r>
            <a:r>
              <a:rPr lang="en-US" sz="2400" dirty="0" err="1" smtClean="0"/>
              <a:t>Roi</a:t>
            </a:r>
            <a:r>
              <a:rPr lang="en-US" sz="2400" dirty="0" smtClean="0"/>
              <a:t> </a:t>
            </a:r>
            <a:r>
              <a:rPr lang="en-US" sz="2400" dirty="0" err="1" smtClean="0"/>
              <a:t>Poranne</a:t>
            </a:r>
            <a:r>
              <a:rPr lang="en-US" sz="2400" dirty="0" smtClean="0"/>
              <a:t>        </a:t>
            </a:r>
            <a:r>
              <a:rPr lang="en-US" sz="2400" dirty="0" err="1"/>
              <a:t>Yaron</a:t>
            </a:r>
            <a:r>
              <a:rPr lang="en-US" sz="2400" dirty="0"/>
              <a:t> </a:t>
            </a:r>
            <a:r>
              <a:rPr lang="en-US" sz="2400" dirty="0" err="1"/>
              <a:t>Lipman</a:t>
            </a:r>
            <a:r>
              <a:rPr lang="en-US" sz="2400" dirty="0"/>
              <a:t> </a:t>
            </a:r>
          </a:p>
          <a:p>
            <a:pPr rtl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407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58">
        <p:fade/>
      </p:transition>
    </mc:Choice>
    <mc:Fallback xmlns="">
      <p:transition spd="med" advTm="115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263352" y="5079803"/>
            <a:ext cx="11743592" cy="1640838"/>
          </a:xfrm>
          <a:prstGeom prst="parallelogram">
            <a:avLst>
              <a:gd name="adj" fmla="val 10355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Flattenings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b="-90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2567608" y="1483617"/>
            <a:ext cx="2232248" cy="2232248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Arc 4"/>
          <p:cNvSpPr/>
          <p:nvPr/>
        </p:nvSpPr>
        <p:spPr>
          <a:xfrm rot="1139623" flipH="1">
            <a:off x="3219093" y="1695280"/>
            <a:ext cx="522007" cy="1154134"/>
          </a:xfrm>
          <a:prstGeom prst="arc">
            <a:avLst>
              <a:gd name="adj1" fmla="val 17933733"/>
              <a:gd name="adj2" fmla="val 3805670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 rot="6651873">
            <a:off x="3345416" y="1970578"/>
            <a:ext cx="641452" cy="1154134"/>
          </a:xfrm>
          <a:prstGeom prst="arc">
            <a:avLst>
              <a:gd name="adj1" fmla="val 17933733"/>
              <a:gd name="adj2" fmla="val 3805670"/>
            </a:avLst>
          </a:prstGeom>
          <a:ln w="57150">
            <a:solidFill>
              <a:srgbClr val="36FF15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12" name="Arc 11"/>
          <p:cNvSpPr/>
          <p:nvPr/>
        </p:nvSpPr>
        <p:spPr>
          <a:xfrm rot="2663798" flipV="1">
            <a:off x="2812490" y="2365764"/>
            <a:ext cx="279472" cy="608233"/>
          </a:xfrm>
          <a:prstGeom prst="arc">
            <a:avLst>
              <a:gd name="adj1" fmla="val 16867489"/>
              <a:gd name="adj2" fmla="val 3805670"/>
            </a:avLst>
          </a:prstGeom>
          <a:ln w="57150">
            <a:solidFill>
              <a:srgbClr val="FFFF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264837" y="1775695"/>
            <a:ext cx="205781" cy="21644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Oval 20"/>
          <p:cNvSpPr/>
          <p:nvPr/>
        </p:nvSpPr>
        <p:spPr>
          <a:xfrm>
            <a:off x="3084533" y="2478263"/>
            <a:ext cx="205781" cy="21644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/>
          <p:cNvSpPr/>
          <p:nvPr/>
        </p:nvSpPr>
        <p:spPr>
          <a:xfrm>
            <a:off x="2666787" y="2831726"/>
            <a:ext cx="205781" cy="21644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3880283" y="2828102"/>
            <a:ext cx="205781" cy="21644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0" name="Group 29"/>
          <p:cNvGrpSpPr/>
          <p:nvPr/>
        </p:nvGrpSpPr>
        <p:grpSpPr>
          <a:xfrm>
            <a:off x="1991544" y="5107527"/>
            <a:ext cx="3238225" cy="1501645"/>
            <a:chOff x="1598818" y="3846040"/>
            <a:chExt cx="3238225" cy="1501645"/>
          </a:xfrm>
        </p:grpSpPr>
        <p:sp>
          <p:nvSpPr>
            <p:cNvPr id="31" name="Oval 30"/>
            <p:cNvSpPr/>
            <p:nvPr/>
          </p:nvSpPr>
          <p:spPr>
            <a:xfrm>
              <a:off x="1679520" y="3962728"/>
              <a:ext cx="3128198" cy="1356218"/>
            </a:xfrm>
            <a:prstGeom prst="ellipse">
              <a:avLst/>
            </a:prstGeom>
            <a:ln w="571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2" name="Arc 31"/>
            <p:cNvSpPr/>
            <p:nvPr/>
          </p:nvSpPr>
          <p:spPr>
            <a:xfrm>
              <a:off x="1719785" y="3954262"/>
              <a:ext cx="3087933" cy="1334130"/>
            </a:xfrm>
            <a:prstGeom prst="arc">
              <a:avLst>
                <a:gd name="adj1" fmla="val 16200000"/>
                <a:gd name="adj2" fmla="val 2232544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Arc 32"/>
            <p:cNvSpPr/>
            <p:nvPr/>
          </p:nvSpPr>
          <p:spPr>
            <a:xfrm>
              <a:off x="1661134" y="3970241"/>
              <a:ext cx="3087933" cy="1334130"/>
            </a:xfrm>
            <a:prstGeom prst="arc">
              <a:avLst>
                <a:gd name="adj1" fmla="val 2076651"/>
                <a:gd name="adj2" fmla="val 10443035"/>
              </a:avLst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Arc 33"/>
            <p:cNvSpPr/>
            <p:nvPr/>
          </p:nvSpPr>
          <p:spPr>
            <a:xfrm>
              <a:off x="1661134" y="3954262"/>
              <a:ext cx="3106935" cy="1334130"/>
            </a:xfrm>
            <a:prstGeom prst="arc">
              <a:avLst>
                <a:gd name="adj1" fmla="val 10423954"/>
                <a:gd name="adj2" fmla="val 16371214"/>
              </a:avLst>
            </a:prstGeom>
            <a:ln w="57150">
              <a:solidFill>
                <a:srgbClr val="36FF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Oval 34"/>
            <p:cNvSpPr/>
            <p:nvPr/>
          </p:nvSpPr>
          <p:spPr>
            <a:xfrm>
              <a:off x="4631262" y="4300589"/>
              <a:ext cx="205781" cy="2164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Oval 35"/>
            <p:cNvSpPr/>
            <p:nvPr/>
          </p:nvSpPr>
          <p:spPr>
            <a:xfrm>
              <a:off x="3160860" y="3846040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Oval 36"/>
            <p:cNvSpPr/>
            <p:nvPr/>
          </p:nvSpPr>
          <p:spPr>
            <a:xfrm>
              <a:off x="3909823" y="5081922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Oval 37"/>
            <p:cNvSpPr/>
            <p:nvPr/>
          </p:nvSpPr>
          <p:spPr>
            <a:xfrm>
              <a:off x="1598818" y="4673891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Oval 38"/>
            <p:cNvSpPr/>
            <p:nvPr/>
          </p:nvSpPr>
          <p:spPr>
            <a:xfrm>
              <a:off x="2205216" y="3961965"/>
              <a:ext cx="205781" cy="21644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Oval 39"/>
            <p:cNvSpPr/>
            <p:nvPr/>
          </p:nvSpPr>
          <p:spPr>
            <a:xfrm>
              <a:off x="2664086" y="5131241"/>
              <a:ext cx="205781" cy="21644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41521" y="2816474"/>
            <a:ext cx="10291841" cy="2991357"/>
            <a:chOff x="-737832" y="2514245"/>
            <a:chExt cx="10291841" cy="2991357"/>
          </a:xfrm>
        </p:grpSpPr>
        <p:sp>
          <p:nvSpPr>
            <p:cNvPr id="27" name="Curved Right Arrow 26"/>
            <p:cNvSpPr/>
            <p:nvPr/>
          </p:nvSpPr>
          <p:spPr>
            <a:xfrm>
              <a:off x="-737832" y="2514245"/>
              <a:ext cx="1207810" cy="2991357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-434463" y="3319149"/>
                  <a:ext cx="543024" cy="923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he-IL" sz="6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4463" y="3319149"/>
                  <a:ext cx="543024" cy="92333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3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8657482" y="3324228"/>
                  <a:ext cx="543024" cy="923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he-IL" sz="60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7482" y="3324228"/>
                  <a:ext cx="543024" cy="92333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6742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Curved Right Arrow 41"/>
            <p:cNvSpPr/>
            <p:nvPr/>
          </p:nvSpPr>
          <p:spPr>
            <a:xfrm flipH="1">
              <a:off x="8346199" y="2514245"/>
              <a:ext cx="1207810" cy="2991357"/>
            </a:xfrm>
            <a:prstGeom prst="curvedRightArrow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970725" y="1158993"/>
            <a:ext cx="2304256" cy="2556872"/>
            <a:chOff x="7032104" y="1231001"/>
            <a:chExt cx="2304256" cy="2556872"/>
          </a:xfrm>
        </p:grpSpPr>
        <p:sp>
          <p:nvSpPr>
            <p:cNvPr id="43" name="Oval 42"/>
            <p:cNvSpPr/>
            <p:nvPr/>
          </p:nvSpPr>
          <p:spPr>
            <a:xfrm>
              <a:off x="7032104" y="1483617"/>
              <a:ext cx="2304256" cy="2304256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rgbClr val="FFC0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Arc 43"/>
            <p:cNvSpPr/>
            <p:nvPr/>
          </p:nvSpPr>
          <p:spPr>
            <a:xfrm rot="21391220">
              <a:off x="7678745" y="1231001"/>
              <a:ext cx="609968" cy="2247640"/>
            </a:xfrm>
            <a:prstGeom prst="arc">
              <a:avLst>
                <a:gd name="adj1" fmla="val 17373151"/>
                <a:gd name="adj2" fmla="val 3810470"/>
              </a:avLst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baseline="-25000" dirty="0">
                <a:solidFill>
                  <a:srgbClr val="36FF15"/>
                </a:solidFill>
              </a:endParaRPr>
            </a:p>
          </p:txBody>
        </p:sp>
        <p:sp>
          <p:nvSpPr>
            <p:cNvPr id="45" name="Arc 44"/>
            <p:cNvSpPr/>
            <p:nvPr/>
          </p:nvSpPr>
          <p:spPr>
            <a:xfrm rot="7910867">
              <a:off x="8412917" y="2382080"/>
              <a:ext cx="641452" cy="1154134"/>
            </a:xfrm>
            <a:prstGeom prst="arc">
              <a:avLst>
                <a:gd name="adj1" fmla="val 19036629"/>
                <a:gd name="adj2" fmla="val 3805670"/>
              </a:avLst>
            </a:prstGeom>
            <a:ln w="57150">
              <a:solidFill>
                <a:srgbClr val="36FF15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baseline="-25000" dirty="0">
                <a:solidFill>
                  <a:srgbClr val="36FF15"/>
                </a:solidFill>
              </a:endParaRPr>
            </a:p>
          </p:txBody>
        </p:sp>
        <p:sp>
          <p:nvSpPr>
            <p:cNvPr id="46" name="Arc 45"/>
            <p:cNvSpPr/>
            <p:nvPr/>
          </p:nvSpPr>
          <p:spPr>
            <a:xfrm rot="4716465" flipV="1">
              <a:off x="7511598" y="2099916"/>
              <a:ext cx="578397" cy="1252580"/>
            </a:xfrm>
            <a:prstGeom prst="arc">
              <a:avLst>
                <a:gd name="adj1" fmla="val 16874307"/>
                <a:gd name="adj2" fmla="val 3805670"/>
              </a:avLst>
            </a:prstGeom>
            <a:ln w="57150">
              <a:solidFill>
                <a:srgbClr val="FFFF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baseline="-25000" dirty="0">
                <a:solidFill>
                  <a:srgbClr val="36FF15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8074155" y="1521605"/>
              <a:ext cx="205781" cy="2164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Oval 47"/>
            <p:cNvSpPr/>
            <p:nvPr/>
          </p:nvSpPr>
          <p:spPr>
            <a:xfrm>
              <a:off x="8166028" y="2730954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Oval 48"/>
            <p:cNvSpPr/>
            <p:nvPr/>
          </p:nvSpPr>
          <p:spPr>
            <a:xfrm>
              <a:off x="7155482" y="2876716"/>
              <a:ext cx="205781" cy="21644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Oval 49"/>
            <p:cNvSpPr/>
            <p:nvPr/>
          </p:nvSpPr>
          <p:spPr>
            <a:xfrm>
              <a:off x="8626894" y="3242818"/>
              <a:ext cx="205781" cy="21644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457921" y="5097541"/>
            <a:ext cx="3238225" cy="1501645"/>
            <a:chOff x="1598818" y="3846040"/>
            <a:chExt cx="3238225" cy="1501645"/>
          </a:xfrm>
        </p:grpSpPr>
        <p:sp>
          <p:nvSpPr>
            <p:cNvPr id="52" name="Oval 51"/>
            <p:cNvSpPr/>
            <p:nvPr/>
          </p:nvSpPr>
          <p:spPr>
            <a:xfrm>
              <a:off x="1679520" y="3962728"/>
              <a:ext cx="3128198" cy="1356218"/>
            </a:xfrm>
            <a:prstGeom prst="ellipse">
              <a:avLst/>
            </a:prstGeom>
            <a:solidFill>
              <a:srgbClr val="FFC000"/>
            </a:solidFill>
            <a:ln w="571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3" name="Arc 52"/>
            <p:cNvSpPr/>
            <p:nvPr/>
          </p:nvSpPr>
          <p:spPr>
            <a:xfrm>
              <a:off x="1719785" y="3954262"/>
              <a:ext cx="3087933" cy="1334130"/>
            </a:xfrm>
            <a:prstGeom prst="arc">
              <a:avLst>
                <a:gd name="adj1" fmla="val 16200000"/>
                <a:gd name="adj2" fmla="val 2232544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Arc 53"/>
            <p:cNvSpPr/>
            <p:nvPr/>
          </p:nvSpPr>
          <p:spPr>
            <a:xfrm>
              <a:off x="1661134" y="3970241"/>
              <a:ext cx="3087933" cy="1334130"/>
            </a:xfrm>
            <a:prstGeom prst="arc">
              <a:avLst>
                <a:gd name="adj1" fmla="val 2076651"/>
                <a:gd name="adj2" fmla="val 10443035"/>
              </a:avLst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Arc 54"/>
            <p:cNvSpPr/>
            <p:nvPr/>
          </p:nvSpPr>
          <p:spPr>
            <a:xfrm>
              <a:off x="1661134" y="3954262"/>
              <a:ext cx="3106935" cy="1334130"/>
            </a:xfrm>
            <a:prstGeom prst="arc">
              <a:avLst>
                <a:gd name="adj1" fmla="val 10423954"/>
                <a:gd name="adj2" fmla="val 16371214"/>
              </a:avLst>
            </a:prstGeom>
            <a:ln w="57150">
              <a:solidFill>
                <a:srgbClr val="36FF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Oval 55"/>
            <p:cNvSpPr/>
            <p:nvPr/>
          </p:nvSpPr>
          <p:spPr>
            <a:xfrm>
              <a:off x="4631262" y="4300589"/>
              <a:ext cx="205781" cy="2164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Oval 56"/>
            <p:cNvSpPr/>
            <p:nvPr/>
          </p:nvSpPr>
          <p:spPr>
            <a:xfrm>
              <a:off x="3160860" y="3846040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Oval 57"/>
            <p:cNvSpPr/>
            <p:nvPr/>
          </p:nvSpPr>
          <p:spPr>
            <a:xfrm>
              <a:off x="3909823" y="5081922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Oval 58"/>
            <p:cNvSpPr/>
            <p:nvPr/>
          </p:nvSpPr>
          <p:spPr>
            <a:xfrm>
              <a:off x="1598818" y="4673891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0" name="Oval 59"/>
            <p:cNvSpPr/>
            <p:nvPr/>
          </p:nvSpPr>
          <p:spPr>
            <a:xfrm>
              <a:off x="2205216" y="3961965"/>
              <a:ext cx="205781" cy="21644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Oval 60"/>
            <p:cNvSpPr/>
            <p:nvPr/>
          </p:nvSpPr>
          <p:spPr>
            <a:xfrm>
              <a:off x="2664086" y="5131241"/>
              <a:ext cx="205781" cy="21644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458175" y="5097541"/>
            <a:ext cx="3238225" cy="1501645"/>
            <a:chOff x="8581461" y="3913189"/>
            <a:chExt cx="3238225" cy="1501645"/>
          </a:xfrm>
        </p:grpSpPr>
        <p:sp>
          <p:nvSpPr>
            <p:cNvPr id="63" name="Arc 62"/>
            <p:cNvSpPr/>
            <p:nvPr/>
          </p:nvSpPr>
          <p:spPr>
            <a:xfrm>
              <a:off x="8702428" y="4021411"/>
              <a:ext cx="3087933" cy="1334130"/>
            </a:xfrm>
            <a:prstGeom prst="arc">
              <a:avLst>
                <a:gd name="adj1" fmla="val 16200000"/>
                <a:gd name="adj2" fmla="val 2232544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4" name="Arc 63"/>
            <p:cNvSpPr/>
            <p:nvPr/>
          </p:nvSpPr>
          <p:spPr>
            <a:xfrm>
              <a:off x="8643777" y="4037390"/>
              <a:ext cx="3087933" cy="1334130"/>
            </a:xfrm>
            <a:prstGeom prst="arc">
              <a:avLst>
                <a:gd name="adj1" fmla="val 2076651"/>
                <a:gd name="adj2" fmla="val 10443035"/>
              </a:avLst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5" name="Arc 64"/>
            <p:cNvSpPr/>
            <p:nvPr/>
          </p:nvSpPr>
          <p:spPr>
            <a:xfrm>
              <a:off x="8643777" y="4021411"/>
              <a:ext cx="3106935" cy="1334130"/>
            </a:xfrm>
            <a:prstGeom prst="arc">
              <a:avLst>
                <a:gd name="adj1" fmla="val 10423954"/>
                <a:gd name="adj2" fmla="val 16371214"/>
              </a:avLst>
            </a:prstGeom>
            <a:ln w="57150">
              <a:solidFill>
                <a:srgbClr val="36FF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6" name="Oval 65"/>
            <p:cNvSpPr/>
            <p:nvPr/>
          </p:nvSpPr>
          <p:spPr>
            <a:xfrm>
              <a:off x="11613905" y="4367738"/>
              <a:ext cx="205781" cy="2164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7" name="Oval 66"/>
            <p:cNvSpPr/>
            <p:nvPr/>
          </p:nvSpPr>
          <p:spPr>
            <a:xfrm>
              <a:off x="10143503" y="3913189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8" name="Oval 67"/>
            <p:cNvSpPr/>
            <p:nvPr/>
          </p:nvSpPr>
          <p:spPr>
            <a:xfrm>
              <a:off x="10892466" y="5149071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9" name="Oval 68"/>
            <p:cNvSpPr/>
            <p:nvPr/>
          </p:nvSpPr>
          <p:spPr>
            <a:xfrm>
              <a:off x="8581461" y="4741040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Oval 69"/>
            <p:cNvSpPr/>
            <p:nvPr/>
          </p:nvSpPr>
          <p:spPr>
            <a:xfrm>
              <a:off x="9187859" y="4029114"/>
              <a:ext cx="205781" cy="21644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Oval 70"/>
            <p:cNvSpPr/>
            <p:nvPr/>
          </p:nvSpPr>
          <p:spPr>
            <a:xfrm>
              <a:off x="9646729" y="5198390"/>
              <a:ext cx="205781" cy="21644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1638912" y="3802419"/>
            <a:ext cx="137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0070C0"/>
                </a:solidFill>
              </a:rPr>
              <a:t>bijective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740809" y="3829226"/>
            <a:ext cx="137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0070C0"/>
                </a:solidFill>
              </a:rPr>
              <a:t>bijective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3129222" y="4376294"/>
            <a:ext cx="5288667" cy="591768"/>
          </a:xfrm>
          <a:prstGeom prst="roundRect">
            <a:avLst/>
          </a:prstGeom>
          <a:solidFill>
            <a:srgbClr val="F7FF8B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4000" dirty="0" smtClean="0">
                <a:solidFill>
                  <a:sysClr val="windowText" lastClr="000000"/>
                </a:solidFill>
              </a:rPr>
              <a:t>Boundaries are identical</a:t>
            </a:r>
            <a:endParaRPr lang="he-IL" sz="4000" dirty="0">
              <a:solidFill>
                <a:sysClr val="windowText" lastClr="000000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4612240" y="3765196"/>
            <a:ext cx="2234082" cy="535159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4000" dirty="0" err="1" smtClean="0">
                <a:solidFill>
                  <a:sysClr val="windowText" lastClr="000000"/>
                </a:solidFill>
              </a:rPr>
              <a:t>Bijective</a:t>
            </a:r>
            <a:endParaRPr lang="en-US" sz="4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3023764" y="3748527"/>
            <a:ext cx="5536547" cy="125800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This defines a </a:t>
            </a:r>
            <a:r>
              <a:rPr lang="en-US" sz="3600" dirty="0" err="1">
                <a:solidFill>
                  <a:sysClr val="windowText" lastClr="000000"/>
                </a:solidFill>
              </a:rPr>
              <a:t>bijection</a:t>
            </a:r>
            <a:r>
              <a:rPr lang="en-US" sz="3600" dirty="0">
                <a:solidFill>
                  <a:sysClr val="windowText" lastClr="000000"/>
                </a:solidFill>
              </a:rPr>
              <a:t> between the meshes!</a:t>
            </a:r>
            <a:endParaRPr lang="he-IL" sz="3600" dirty="0">
              <a:solidFill>
                <a:sysClr val="windowText" lastClr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530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479">
        <p:fade/>
      </p:transition>
    </mc:Choice>
    <mc:Fallback xmlns="">
      <p:transition spd="med" advTm="364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-0.29089 -0.0044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44" y="-2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59259E-6 L 0.29153 -2.59259E-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36328 0.0002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64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6" grpId="1"/>
      <p:bldP spid="77" grpId="0"/>
      <p:bldP spid="77" grpId="1"/>
      <p:bldP spid="81" grpId="0" animBg="1"/>
      <p:bldP spid="72" grpId="0" animBg="1"/>
      <p:bldP spid="8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741521" y="2816474"/>
            <a:ext cx="10291841" cy="2991357"/>
            <a:chOff x="-737832" y="2514245"/>
            <a:chExt cx="10291841" cy="2991357"/>
          </a:xfrm>
        </p:grpSpPr>
        <p:sp>
          <p:nvSpPr>
            <p:cNvPr id="91" name="Curved Right Arrow 90"/>
            <p:cNvSpPr/>
            <p:nvPr/>
          </p:nvSpPr>
          <p:spPr>
            <a:xfrm>
              <a:off x="-737832" y="2514245"/>
              <a:ext cx="1207810" cy="2991357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-434463" y="3319149"/>
                  <a:ext cx="543024" cy="923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he-IL" sz="6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4463" y="3319149"/>
                  <a:ext cx="543024" cy="92333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3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8657482" y="3324228"/>
                  <a:ext cx="543024" cy="923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he-IL" sz="6000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7482" y="3324228"/>
                  <a:ext cx="543024" cy="92333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r="-6742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Curved Right Arrow 96"/>
            <p:cNvSpPr/>
            <p:nvPr/>
          </p:nvSpPr>
          <p:spPr>
            <a:xfrm flipH="1">
              <a:off x="8346199" y="2514245"/>
              <a:ext cx="1207810" cy="2991357"/>
            </a:xfrm>
            <a:prstGeom prst="curvedRightArrow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163734" y="1585397"/>
                <a:ext cx="211725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734" y="1585397"/>
                <a:ext cx="211725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arallelogram 8"/>
          <p:cNvSpPr/>
          <p:nvPr/>
        </p:nvSpPr>
        <p:spPr>
          <a:xfrm>
            <a:off x="263352" y="5079803"/>
            <a:ext cx="11743592" cy="1640838"/>
          </a:xfrm>
          <a:prstGeom prst="parallelogram">
            <a:avLst>
              <a:gd name="adj" fmla="val 10355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Recovering the </a:t>
            </a:r>
            <a:r>
              <a:rPr lang="en-US" dirty="0" err="1"/>
              <a:t>bijection</a:t>
            </a:r>
            <a:endParaRPr lang="he-IL" dirty="0"/>
          </a:p>
        </p:txBody>
      </p:sp>
      <p:sp>
        <p:nvSpPr>
          <p:cNvPr id="4" name="Oval 3"/>
          <p:cNvSpPr/>
          <p:nvPr/>
        </p:nvSpPr>
        <p:spPr>
          <a:xfrm>
            <a:off x="2567608" y="1483617"/>
            <a:ext cx="2232248" cy="2232248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Arc 4"/>
          <p:cNvSpPr/>
          <p:nvPr/>
        </p:nvSpPr>
        <p:spPr>
          <a:xfrm rot="1139623" flipH="1">
            <a:off x="3219093" y="1695280"/>
            <a:ext cx="522007" cy="1154134"/>
          </a:xfrm>
          <a:prstGeom prst="arc">
            <a:avLst>
              <a:gd name="adj1" fmla="val 17933733"/>
              <a:gd name="adj2" fmla="val 3805670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 rot="6651873">
            <a:off x="3345416" y="1970578"/>
            <a:ext cx="641452" cy="1154134"/>
          </a:xfrm>
          <a:prstGeom prst="arc">
            <a:avLst>
              <a:gd name="adj1" fmla="val 17933733"/>
              <a:gd name="adj2" fmla="val 3805670"/>
            </a:avLst>
          </a:prstGeom>
          <a:ln w="57150">
            <a:solidFill>
              <a:srgbClr val="36FF15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12" name="Arc 11"/>
          <p:cNvSpPr/>
          <p:nvPr/>
        </p:nvSpPr>
        <p:spPr>
          <a:xfrm rot="2663798" flipV="1">
            <a:off x="2812490" y="2365764"/>
            <a:ext cx="279472" cy="608233"/>
          </a:xfrm>
          <a:prstGeom prst="arc">
            <a:avLst>
              <a:gd name="adj1" fmla="val 16867489"/>
              <a:gd name="adj2" fmla="val 3805670"/>
            </a:avLst>
          </a:prstGeom>
          <a:ln w="57150">
            <a:solidFill>
              <a:srgbClr val="FFFF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264837" y="1775695"/>
            <a:ext cx="205781" cy="21644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Oval 20"/>
          <p:cNvSpPr/>
          <p:nvPr/>
        </p:nvSpPr>
        <p:spPr>
          <a:xfrm>
            <a:off x="3084533" y="2478263"/>
            <a:ext cx="205781" cy="21644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/>
          <p:cNvSpPr/>
          <p:nvPr/>
        </p:nvSpPr>
        <p:spPr>
          <a:xfrm>
            <a:off x="2666787" y="2831726"/>
            <a:ext cx="205781" cy="21644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3880283" y="2828102"/>
            <a:ext cx="205781" cy="21644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0" name="Group 29"/>
          <p:cNvGrpSpPr/>
          <p:nvPr/>
        </p:nvGrpSpPr>
        <p:grpSpPr>
          <a:xfrm>
            <a:off x="1991544" y="5107527"/>
            <a:ext cx="3238225" cy="1501645"/>
            <a:chOff x="1598818" y="3846040"/>
            <a:chExt cx="3238225" cy="1501645"/>
          </a:xfrm>
        </p:grpSpPr>
        <p:sp>
          <p:nvSpPr>
            <p:cNvPr id="31" name="Oval 30"/>
            <p:cNvSpPr/>
            <p:nvPr/>
          </p:nvSpPr>
          <p:spPr>
            <a:xfrm>
              <a:off x="1679520" y="3962728"/>
              <a:ext cx="3128198" cy="1356218"/>
            </a:xfrm>
            <a:prstGeom prst="ellipse">
              <a:avLst/>
            </a:prstGeom>
            <a:ln w="571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2" name="Arc 31"/>
            <p:cNvSpPr/>
            <p:nvPr/>
          </p:nvSpPr>
          <p:spPr>
            <a:xfrm>
              <a:off x="1719785" y="3954262"/>
              <a:ext cx="3087933" cy="1334130"/>
            </a:xfrm>
            <a:prstGeom prst="arc">
              <a:avLst>
                <a:gd name="adj1" fmla="val 16200000"/>
                <a:gd name="adj2" fmla="val 2232544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Arc 32"/>
            <p:cNvSpPr/>
            <p:nvPr/>
          </p:nvSpPr>
          <p:spPr>
            <a:xfrm>
              <a:off x="1661134" y="3970241"/>
              <a:ext cx="3087933" cy="1334130"/>
            </a:xfrm>
            <a:prstGeom prst="arc">
              <a:avLst>
                <a:gd name="adj1" fmla="val 2076651"/>
                <a:gd name="adj2" fmla="val 10443035"/>
              </a:avLst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Arc 33"/>
            <p:cNvSpPr/>
            <p:nvPr/>
          </p:nvSpPr>
          <p:spPr>
            <a:xfrm>
              <a:off x="1661134" y="3954262"/>
              <a:ext cx="3106935" cy="1334130"/>
            </a:xfrm>
            <a:prstGeom prst="arc">
              <a:avLst>
                <a:gd name="adj1" fmla="val 10423954"/>
                <a:gd name="adj2" fmla="val 16371214"/>
              </a:avLst>
            </a:prstGeom>
            <a:ln w="57150">
              <a:solidFill>
                <a:srgbClr val="36FF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Oval 34"/>
            <p:cNvSpPr/>
            <p:nvPr/>
          </p:nvSpPr>
          <p:spPr>
            <a:xfrm>
              <a:off x="4631262" y="4300589"/>
              <a:ext cx="205781" cy="2164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Oval 35"/>
            <p:cNvSpPr/>
            <p:nvPr/>
          </p:nvSpPr>
          <p:spPr>
            <a:xfrm>
              <a:off x="3160860" y="3846040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Oval 36"/>
            <p:cNvSpPr/>
            <p:nvPr/>
          </p:nvSpPr>
          <p:spPr>
            <a:xfrm>
              <a:off x="3909823" y="5081922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Oval 37"/>
            <p:cNvSpPr/>
            <p:nvPr/>
          </p:nvSpPr>
          <p:spPr>
            <a:xfrm>
              <a:off x="1598818" y="4673891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Oval 38"/>
            <p:cNvSpPr/>
            <p:nvPr/>
          </p:nvSpPr>
          <p:spPr>
            <a:xfrm>
              <a:off x="2205216" y="3961965"/>
              <a:ext cx="205781" cy="21644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Oval 39"/>
            <p:cNvSpPr/>
            <p:nvPr/>
          </p:nvSpPr>
          <p:spPr>
            <a:xfrm>
              <a:off x="2664086" y="5131241"/>
              <a:ext cx="205781" cy="21644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41521" y="2816474"/>
            <a:ext cx="10291841" cy="2991357"/>
            <a:chOff x="-737832" y="2514245"/>
            <a:chExt cx="10291841" cy="2991357"/>
          </a:xfrm>
        </p:grpSpPr>
        <p:sp>
          <p:nvSpPr>
            <p:cNvPr id="27" name="Curved Right Arrow 26"/>
            <p:cNvSpPr/>
            <p:nvPr/>
          </p:nvSpPr>
          <p:spPr>
            <a:xfrm>
              <a:off x="-737832" y="2514245"/>
              <a:ext cx="1207810" cy="2991357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42" name="Curved Right Arrow 41"/>
            <p:cNvSpPr/>
            <p:nvPr/>
          </p:nvSpPr>
          <p:spPr>
            <a:xfrm flipH="1">
              <a:off x="8346199" y="2514245"/>
              <a:ext cx="1207810" cy="2991357"/>
            </a:xfrm>
            <a:prstGeom prst="curvedRightArrow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970725" y="1158993"/>
            <a:ext cx="2304256" cy="2556872"/>
            <a:chOff x="7032104" y="1231001"/>
            <a:chExt cx="2304256" cy="2556872"/>
          </a:xfrm>
        </p:grpSpPr>
        <p:sp>
          <p:nvSpPr>
            <p:cNvPr id="43" name="Oval 42"/>
            <p:cNvSpPr/>
            <p:nvPr/>
          </p:nvSpPr>
          <p:spPr>
            <a:xfrm>
              <a:off x="7032104" y="1483617"/>
              <a:ext cx="2304256" cy="2304256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rgbClr val="FFC0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Arc 43"/>
            <p:cNvSpPr/>
            <p:nvPr/>
          </p:nvSpPr>
          <p:spPr>
            <a:xfrm rot="21391220">
              <a:off x="7678745" y="1231001"/>
              <a:ext cx="609968" cy="2247640"/>
            </a:xfrm>
            <a:prstGeom prst="arc">
              <a:avLst>
                <a:gd name="adj1" fmla="val 17373151"/>
                <a:gd name="adj2" fmla="val 3810470"/>
              </a:avLst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5" name="Arc 44"/>
            <p:cNvSpPr/>
            <p:nvPr/>
          </p:nvSpPr>
          <p:spPr>
            <a:xfrm rot="7910867">
              <a:off x="8412917" y="2382080"/>
              <a:ext cx="641452" cy="1154134"/>
            </a:xfrm>
            <a:prstGeom prst="arc">
              <a:avLst>
                <a:gd name="adj1" fmla="val 19036629"/>
                <a:gd name="adj2" fmla="val 3805670"/>
              </a:avLst>
            </a:prstGeom>
            <a:ln w="57150">
              <a:solidFill>
                <a:srgbClr val="36FF15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6" name="Arc 45"/>
            <p:cNvSpPr/>
            <p:nvPr/>
          </p:nvSpPr>
          <p:spPr>
            <a:xfrm rot="4716465" flipV="1">
              <a:off x="7511598" y="2099916"/>
              <a:ext cx="578397" cy="1252580"/>
            </a:xfrm>
            <a:prstGeom prst="arc">
              <a:avLst>
                <a:gd name="adj1" fmla="val 16874307"/>
                <a:gd name="adj2" fmla="val 3805670"/>
              </a:avLst>
            </a:prstGeom>
            <a:ln w="57150">
              <a:solidFill>
                <a:srgbClr val="FFFF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8074155" y="1521605"/>
              <a:ext cx="205781" cy="2164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Oval 47"/>
            <p:cNvSpPr/>
            <p:nvPr/>
          </p:nvSpPr>
          <p:spPr>
            <a:xfrm>
              <a:off x="8166028" y="2730954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Oval 48"/>
            <p:cNvSpPr/>
            <p:nvPr/>
          </p:nvSpPr>
          <p:spPr>
            <a:xfrm>
              <a:off x="7155482" y="2876716"/>
              <a:ext cx="205781" cy="21644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Oval 49"/>
            <p:cNvSpPr/>
            <p:nvPr/>
          </p:nvSpPr>
          <p:spPr>
            <a:xfrm>
              <a:off x="8626894" y="3242818"/>
              <a:ext cx="205781" cy="21644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457921" y="5085184"/>
            <a:ext cx="3238225" cy="1501645"/>
            <a:chOff x="1598818" y="3846040"/>
            <a:chExt cx="3238225" cy="1501645"/>
          </a:xfrm>
        </p:grpSpPr>
        <p:sp>
          <p:nvSpPr>
            <p:cNvPr id="52" name="Oval 51"/>
            <p:cNvSpPr/>
            <p:nvPr/>
          </p:nvSpPr>
          <p:spPr>
            <a:xfrm>
              <a:off x="1679520" y="3962728"/>
              <a:ext cx="3128198" cy="1356218"/>
            </a:xfrm>
            <a:prstGeom prst="ellipse">
              <a:avLst/>
            </a:prstGeom>
            <a:solidFill>
              <a:srgbClr val="FFC000"/>
            </a:solidFill>
            <a:ln w="571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3" name="Arc 52"/>
            <p:cNvSpPr/>
            <p:nvPr/>
          </p:nvSpPr>
          <p:spPr>
            <a:xfrm>
              <a:off x="1719785" y="3954262"/>
              <a:ext cx="3087933" cy="1334130"/>
            </a:xfrm>
            <a:prstGeom prst="arc">
              <a:avLst>
                <a:gd name="adj1" fmla="val 16200000"/>
                <a:gd name="adj2" fmla="val 2232544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Arc 53"/>
            <p:cNvSpPr/>
            <p:nvPr/>
          </p:nvSpPr>
          <p:spPr>
            <a:xfrm>
              <a:off x="1661134" y="3970241"/>
              <a:ext cx="3087933" cy="1334130"/>
            </a:xfrm>
            <a:prstGeom prst="arc">
              <a:avLst>
                <a:gd name="adj1" fmla="val 2076651"/>
                <a:gd name="adj2" fmla="val 10443035"/>
              </a:avLst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Arc 54"/>
            <p:cNvSpPr/>
            <p:nvPr/>
          </p:nvSpPr>
          <p:spPr>
            <a:xfrm>
              <a:off x="1661134" y="3954262"/>
              <a:ext cx="3106935" cy="1334130"/>
            </a:xfrm>
            <a:prstGeom prst="arc">
              <a:avLst>
                <a:gd name="adj1" fmla="val 10423954"/>
                <a:gd name="adj2" fmla="val 16371214"/>
              </a:avLst>
            </a:prstGeom>
            <a:ln w="57150">
              <a:solidFill>
                <a:srgbClr val="36FF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Oval 55"/>
            <p:cNvSpPr/>
            <p:nvPr/>
          </p:nvSpPr>
          <p:spPr>
            <a:xfrm>
              <a:off x="4631262" y="4300589"/>
              <a:ext cx="205781" cy="2164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Oval 56"/>
            <p:cNvSpPr/>
            <p:nvPr/>
          </p:nvSpPr>
          <p:spPr>
            <a:xfrm>
              <a:off x="3160860" y="3846040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Oval 57"/>
            <p:cNvSpPr/>
            <p:nvPr/>
          </p:nvSpPr>
          <p:spPr>
            <a:xfrm>
              <a:off x="3909823" y="5081922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Oval 58"/>
            <p:cNvSpPr/>
            <p:nvPr/>
          </p:nvSpPr>
          <p:spPr>
            <a:xfrm>
              <a:off x="1598818" y="4673891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0" name="Oval 59"/>
            <p:cNvSpPr/>
            <p:nvPr/>
          </p:nvSpPr>
          <p:spPr>
            <a:xfrm>
              <a:off x="2205216" y="3961965"/>
              <a:ext cx="205781" cy="21644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Oval 60"/>
            <p:cNvSpPr/>
            <p:nvPr/>
          </p:nvSpPr>
          <p:spPr>
            <a:xfrm>
              <a:off x="2664086" y="5131241"/>
              <a:ext cx="205781" cy="21644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859119" y="5692033"/>
            <a:ext cx="272314" cy="469019"/>
            <a:chOff x="4321616" y="1885049"/>
            <a:chExt cx="272314" cy="469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/>
                <p:cNvSpPr txBox="1"/>
                <p:nvPr/>
              </p:nvSpPr>
              <p:spPr>
                <a:xfrm>
                  <a:off x="4338732" y="1885049"/>
                  <a:ext cx="255198" cy="400110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>
                            <a:latin typeface="Cambria Math" panose="02040503050406030204" pitchFamily="18" charset="0"/>
                          </a:rPr>
                          <m:t>𝚽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he-IL" sz="2000" b="1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732" y="1885049"/>
                  <a:ext cx="255198" cy="40011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211905" b="-18462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Oval 75"/>
            <p:cNvSpPr/>
            <p:nvPr/>
          </p:nvSpPr>
          <p:spPr>
            <a:xfrm>
              <a:off x="4321616" y="2246326"/>
              <a:ext cx="107742" cy="1077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73633" y="5672202"/>
            <a:ext cx="4600229" cy="469019"/>
            <a:chOff x="2973633" y="5672202"/>
            <a:chExt cx="4600229" cy="469019"/>
          </a:xfrm>
        </p:grpSpPr>
        <p:cxnSp>
          <p:nvCxnSpPr>
            <p:cNvPr id="79" name="Straight Connector 78"/>
            <p:cNvCxnSpPr/>
            <p:nvPr/>
          </p:nvCxnSpPr>
          <p:spPr>
            <a:xfrm flipV="1">
              <a:off x="2973633" y="6092143"/>
              <a:ext cx="4326251" cy="13999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7"/>
            <p:cNvGrpSpPr/>
            <p:nvPr/>
          </p:nvGrpSpPr>
          <p:grpSpPr>
            <a:xfrm>
              <a:off x="7301548" y="5672202"/>
              <a:ext cx="272314" cy="469019"/>
              <a:chOff x="4321616" y="1885049"/>
              <a:chExt cx="272314" cy="46901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4338732" y="1885049"/>
                    <a:ext cx="25519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𝚽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he-IL" sz="2000" b="1" dirty="0"/>
                  </a:p>
                </p:txBody>
              </p:sp>
            </mc:Choice>
            <mc:Fallback xmlns="">
              <p:sp>
                <p:nvSpPr>
                  <p:cNvPr id="68" name="TextBox 6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38732" y="1885049"/>
                    <a:ext cx="255198" cy="40011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r="-211905" b="-18462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1" name="Oval 80"/>
              <p:cNvSpPr/>
              <p:nvPr/>
            </p:nvSpPr>
            <p:spPr>
              <a:xfrm>
                <a:off x="4321616" y="2246326"/>
                <a:ext cx="107742" cy="10774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82" name="Group 81"/>
          <p:cNvGrpSpPr/>
          <p:nvPr/>
        </p:nvGrpSpPr>
        <p:grpSpPr>
          <a:xfrm>
            <a:off x="3925178" y="2083044"/>
            <a:ext cx="272314" cy="469019"/>
            <a:chOff x="4321616" y="1885049"/>
            <a:chExt cx="272314" cy="4690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4338732" y="1885049"/>
                  <a:ext cx="255198" cy="400110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𝒑</m:t>
                        </m:r>
                      </m:oMath>
                    </m:oMathPara>
                  </a14:m>
                  <a:endParaRPr lang="he-IL" sz="2000" b="1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8732" y="1885049"/>
                  <a:ext cx="255198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35714" b="-12308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Oval 83"/>
            <p:cNvSpPr/>
            <p:nvPr/>
          </p:nvSpPr>
          <p:spPr>
            <a:xfrm>
              <a:off x="4321616" y="2246326"/>
              <a:ext cx="107742" cy="1077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8486721" y="2294624"/>
            <a:ext cx="1653983" cy="444775"/>
            <a:chOff x="4203739" y="1909293"/>
            <a:chExt cx="1653983" cy="444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4203739" y="1909293"/>
                  <a:ext cx="1653983" cy="439736"/>
                </a:xfrm>
                <a:prstGeom prst="rect">
                  <a:avLst/>
                </a:prstGeom>
                <a:noFill/>
              </p:spPr>
              <p:txBody>
                <a:bodyPr wrap="squar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𝚿</m:t>
                            </m:r>
                          </m:e>
                          <m:sup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d>
                          <m:dPr>
                            <m:ctrlPr>
                              <a:rPr lang="en-US" sz="20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>
                                <a:latin typeface="Cambria Math" panose="02040503050406030204" pitchFamily="18" charset="0"/>
                              </a:rPr>
                              <m:t>𝚽</m:t>
                            </m:r>
                            <m:d>
                              <m:dPr>
                                <m:ctrlP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he-IL" sz="2000" b="1" dirty="0"/>
                </a:p>
              </p:txBody>
            </p:sp>
          </mc:Choice>
          <mc:Fallback xmlns="">
            <p:sp>
              <p:nvSpPr>
                <p:cNvPr id="74" name="TextBox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3739" y="1909293"/>
                  <a:ext cx="1653983" cy="43973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Oval 86"/>
            <p:cNvSpPr/>
            <p:nvPr/>
          </p:nvSpPr>
          <p:spPr>
            <a:xfrm>
              <a:off x="4321616" y="2246326"/>
              <a:ext cx="107742" cy="10774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92" name="Arc 91"/>
          <p:cNvSpPr/>
          <p:nvPr/>
        </p:nvSpPr>
        <p:spPr>
          <a:xfrm rot="18945875">
            <a:off x="3640742" y="2070975"/>
            <a:ext cx="4431136" cy="4396052"/>
          </a:xfrm>
          <a:prstGeom prst="arc">
            <a:avLst>
              <a:gd name="adj1" fmla="val 17290723"/>
              <a:gd name="adj2" fmla="val 20484255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229823" y="1605858"/>
                <a:ext cx="158412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∘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823" y="1605858"/>
                <a:ext cx="1584123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ounded Rectangle 70"/>
          <p:cNvSpPr/>
          <p:nvPr/>
        </p:nvSpPr>
        <p:spPr>
          <a:xfrm>
            <a:off x="3023764" y="3748527"/>
            <a:ext cx="5536547" cy="125800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This defines a </a:t>
            </a:r>
            <a:r>
              <a:rPr lang="en-US" sz="3600" dirty="0" err="1">
                <a:solidFill>
                  <a:sysClr val="windowText" lastClr="000000"/>
                </a:solidFill>
              </a:rPr>
              <a:t>bijection</a:t>
            </a:r>
            <a:r>
              <a:rPr lang="en-US" sz="3600" dirty="0">
                <a:solidFill>
                  <a:sysClr val="windowText" lastClr="000000"/>
                </a:solidFill>
              </a:rPr>
              <a:t> between the meshes!</a:t>
            </a:r>
            <a:endParaRPr lang="he-IL" sz="3600" dirty="0">
              <a:solidFill>
                <a:sysClr val="windowText" lastClr="0000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638912" y="3802419"/>
            <a:ext cx="137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0070C0"/>
                </a:solidFill>
              </a:rPr>
              <a:t>bijective</a:t>
            </a:r>
            <a:endParaRPr lang="en-US" sz="28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1044890" y="3621378"/>
                <a:ext cx="54302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4463" y="3319149"/>
                <a:ext cx="543024" cy="923330"/>
              </a:xfrm>
              <a:prstGeom prst="rect">
                <a:avLst/>
              </a:prstGeom>
              <a:blipFill rotWithShape="0">
                <a:blip r:embed="rId5"/>
                <a:stretch>
                  <a:fillRect r="-33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/>
          <p:cNvSpPr txBox="1"/>
          <p:nvPr/>
        </p:nvSpPr>
        <p:spPr>
          <a:xfrm>
            <a:off x="8740809" y="3829226"/>
            <a:ext cx="137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0070C0"/>
                </a:solidFill>
              </a:rPr>
              <a:t>bijective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03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286">
        <p:fade/>
      </p:transition>
    </mc:Choice>
    <mc:Fallback xmlns="">
      <p:transition spd="med" advTm="202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3 -0.50301 L 0.05104 -0.46968 L 0.00873 -0.44815 L -0.0263 -0.44375 L -0.06966 -0.43935 L -0.11627 -0.42477 L -0.16198 -0.36551 L -0.18138 -0.29884 L -0.18685 -0.23796 L -0.16302 -0.14213 L -0.12604 -0.09861 L -0.07604 -0.06389 L -0.00026 -3.7037E-7 L -0.00026 0.00023 L -0.00026 -3.7037E-7 " pathEditMode="relative" rAng="0" ptsTypes="AAAAAAAAAAAAAAA">
                                      <p:cBhvr>
                                        <p:cTn id="1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07" y="2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742 0.51875 L -0.07812 0.5118 L -0.00768 0.49583 L 0.07175 0.45694 L 0.14571 0.39653 L 0.21628 0.30069 L 0.22617 0.23403 L 0.21628 0.12176 L 0.19362 0.06829 L 0.17175 0.04213 L 0.1349 0.01296 L 0.09792 -0.00972 L 0.04232 -0.03426 L -2.29167E-6 -0.0632 " pathEditMode="relative" rAng="0" ptsTypes="AAAAAAAAAAAAAA">
                                      <p:cBhvr>
                                        <p:cTn id="25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80" y="-2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2" grpId="0" animBg="1"/>
      <p:bldP spid="9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163734" y="1585397"/>
                <a:ext cx="211725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734" y="1585397"/>
                <a:ext cx="211725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arallelogram 8"/>
          <p:cNvSpPr/>
          <p:nvPr/>
        </p:nvSpPr>
        <p:spPr>
          <a:xfrm>
            <a:off x="263352" y="5079803"/>
            <a:ext cx="11743592" cy="1640838"/>
          </a:xfrm>
          <a:prstGeom prst="parallelogram">
            <a:avLst>
              <a:gd name="adj" fmla="val 10355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Recovering the </a:t>
            </a:r>
            <a:r>
              <a:rPr lang="en-US" dirty="0" err="1"/>
              <a:t>bijection</a:t>
            </a:r>
            <a:endParaRPr lang="he-IL" dirty="0"/>
          </a:p>
        </p:txBody>
      </p:sp>
      <p:sp>
        <p:nvSpPr>
          <p:cNvPr id="4" name="Oval 3"/>
          <p:cNvSpPr/>
          <p:nvPr/>
        </p:nvSpPr>
        <p:spPr>
          <a:xfrm>
            <a:off x="2567608" y="1483617"/>
            <a:ext cx="2232248" cy="2232248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Arc 4"/>
          <p:cNvSpPr/>
          <p:nvPr/>
        </p:nvSpPr>
        <p:spPr>
          <a:xfrm rot="1139623" flipH="1">
            <a:off x="3219093" y="1695280"/>
            <a:ext cx="522007" cy="1154134"/>
          </a:xfrm>
          <a:prstGeom prst="arc">
            <a:avLst>
              <a:gd name="adj1" fmla="val 17933733"/>
              <a:gd name="adj2" fmla="val 3805670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 rot="6651873">
            <a:off x="3345416" y="1970578"/>
            <a:ext cx="641452" cy="1154134"/>
          </a:xfrm>
          <a:prstGeom prst="arc">
            <a:avLst>
              <a:gd name="adj1" fmla="val 17933733"/>
              <a:gd name="adj2" fmla="val 3805670"/>
            </a:avLst>
          </a:prstGeom>
          <a:ln w="57150">
            <a:solidFill>
              <a:srgbClr val="36FF15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12" name="Arc 11"/>
          <p:cNvSpPr/>
          <p:nvPr/>
        </p:nvSpPr>
        <p:spPr>
          <a:xfrm rot="2663798" flipV="1">
            <a:off x="2812490" y="2365764"/>
            <a:ext cx="279472" cy="608233"/>
          </a:xfrm>
          <a:prstGeom prst="arc">
            <a:avLst>
              <a:gd name="adj1" fmla="val 16867489"/>
              <a:gd name="adj2" fmla="val 3805670"/>
            </a:avLst>
          </a:prstGeom>
          <a:ln w="57150">
            <a:solidFill>
              <a:srgbClr val="FFFF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264837" y="1775695"/>
            <a:ext cx="205781" cy="21644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Oval 20"/>
          <p:cNvSpPr/>
          <p:nvPr/>
        </p:nvSpPr>
        <p:spPr>
          <a:xfrm>
            <a:off x="3084533" y="2478263"/>
            <a:ext cx="205781" cy="21644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/>
          <p:cNvSpPr/>
          <p:nvPr/>
        </p:nvSpPr>
        <p:spPr>
          <a:xfrm>
            <a:off x="2666787" y="2831726"/>
            <a:ext cx="205781" cy="21644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3880283" y="2828102"/>
            <a:ext cx="205781" cy="21644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0" name="Group 29"/>
          <p:cNvGrpSpPr/>
          <p:nvPr/>
        </p:nvGrpSpPr>
        <p:grpSpPr>
          <a:xfrm>
            <a:off x="1991544" y="5107527"/>
            <a:ext cx="3238225" cy="1501645"/>
            <a:chOff x="1598818" y="3846040"/>
            <a:chExt cx="3238225" cy="1501645"/>
          </a:xfrm>
        </p:grpSpPr>
        <p:sp>
          <p:nvSpPr>
            <p:cNvPr id="31" name="Oval 30"/>
            <p:cNvSpPr/>
            <p:nvPr/>
          </p:nvSpPr>
          <p:spPr>
            <a:xfrm>
              <a:off x="1679520" y="3962728"/>
              <a:ext cx="3128198" cy="1356218"/>
            </a:xfrm>
            <a:prstGeom prst="ellipse">
              <a:avLst/>
            </a:prstGeom>
            <a:ln w="571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2" name="Arc 31"/>
            <p:cNvSpPr/>
            <p:nvPr/>
          </p:nvSpPr>
          <p:spPr>
            <a:xfrm>
              <a:off x="1719785" y="3954262"/>
              <a:ext cx="3087933" cy="1334130"/>
            </a:xfrm>
            <a:prstGeom prst="arc">
              <a:avLst>
                <a:gd name="adj1" fmla="val 16200000"/>
                <a:gd name="adj2" fmla="val 2232544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Arc 32"/>
            <p:cNvSpPr/>
            <p:nvPr/>
          </p:nvSpPr>
          <p:spPr>
            <a:xfrm>
              <a:off x="1661134" y="3970241"/>
              <a:ext cx="3087933" cy="1334130"/>
            </a:xfrm>
            <a:prstGeom prst="arc">
              <a:avLst>
                <a:gd name="adj1" fmla="val 2076651"/>
                <a:gd name="adj2" fmla="val 10443035"/>
              </a:avLst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Arc 33"/>
            <p:cNvSpPr/>
            <p:nvPr/>
          </p:nvSpPr>
          <p:spPr>
            <a:xfrm>
              <a:off x="1661134" y="3954262"/>
              <a:ext cx="3106935" cy="1334130"/>
            </a:xfrm>
            <a:prstGeom prst="arc">
              <a:avLst>
                <a:gd name="adj1" fmla="val 10423954"/>
                <a:gd name="adj2" fmla="val 16371214"/>
              </a:avLst>
            </a:prstGeom>
            <a:ln w="57150">
              <a:solidFill>
                <a:srgbClr val="36FF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Oval 34"/>
            <p:cNvSpPr/>
            <p:nvPr/>
          </p:nvSpPr>
          <p:spPr>
            <a:xfrm>
              <a:off x="4631262" y="4300589"/>
              <a:ext cx="205781" cy="2164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Oval 35"/>
            <p:cNvSpPr/>
            <p:nvPr/>
          </p:nvSpPr>
          <p:spPr>
            <a:xfrm>
              <a:off x="3160860" y="3846040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Oval 36"/>
            <p:cNvSpPr/>
            <p:nvPr/>
          </p:nvSpPr>
          <p:spPr>
            <a:xfrm>
              <a:off x="3909823" y="5081922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Oval 37"/>
            <p:cNvSpPr/>
            <p:nvPr/>
          </p:nvSpPr>
          <p:spPr>
            <a:xfrm>
              <a:off x="1598818" y="4673891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Oval 38"/>
            <p:cNvSpPr/>
            <p:nvPr/>
          </p:nvSpPr>
          <p:spPr>
            <a:xfrm>
              <a:off x="2205216" y="3961965"/>
              <a:ext cx="205781" cy="21644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Oval 39"/>
            <p:cNvSpPr/>
            <p:nvPr/>
          </p:nvSpPr>
          <p:spPr>
            <a:xfrm>
              <a:off x="2664086" y="5131241"/>
              <a:ext cx="205781" cy="21644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41521" y="2816474"/>
            <a:ext cx="10291841" cy="2991357"/>
            <a:chOff x="-737832" y="2514245"/>
            <a:chExt cx="10291841" cy="2991357"/>
          </a:xfrm>
        </p:grpSpPr>
        <p:sp>
          <p:nvSpPr>
            <p:cNvPr id="27" name="Curved Right Arrow 26"/>
            <p:cNvSpPr/>
            <p:nvPr/>
          </p:nvSpPr>
          <p:spPr>
            <a:xfrm>
              <a:off x="-737832" y="2514245"/>
              <a:ext cx="1207810" cy="2991357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42" name="Curved Right Arrow 41"/>
            <p:cNvSpPr/>
            <p:nvPr/>
          </p:nvSpPr>
          <p:spPr>
            <a:xfrm flipH="1">
              <a:off x="8346199" y="2514245"/>
              <a:ext cx="1207810" cy="2991357"/>
            </a:xfrm>
            <a:prstGeom prst="curvedRightArrow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970725" y="1158993"/>
            <a:ext cx="2304256" cy="2556872"/>
            <a:chOff x="7032104" y="1231001"/>
            <a:chExt cx="2304256" cy="2556872"/>
          </a:xfrm>
        </p:grpSpPr>
        <p:sp>
          <p:nvSpPr>
            <p:cNvPr id="43" name="Oval 42"/>
            <p:cNvSpPr/>
            <p:nvPr/>
          </p:nvSpPr>
          <p:spPr>
            <a:xfrm>
              <a:off x="7032104" y="1483617"/>
              <a:ext cx="2304256" cy="2304256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rgbClr val="FFC0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Arc 43"/>
            <p:cNvSpPr/>
            <p:nvPr/>
          </p:nvSpPr>
          <p:spPr>
            <a:xfrm rot="21391220">
              <a:off x="7678745" y="1231001"/>
              <a:ext cx="609968" cy="2247640"/>
            </a:xfrm>
            <a:prstGeom prst="arc">
              <a:avLst>
                <a:gd name="adj1" fmla="val 17373151"/>
                <a:gd name="adj2" fmla="val 3810470"/>
              </a:avLst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5" name="Arc 44"/>
            <p:cNvSpPr/>
            <p:nvPr/>
          </p:nvSpPr>
          <p:spPr>
            <a:xfrm rot="7910867">
              <a:off x="8412917" y="2382080"/>
              <a:ext cx="641452" cy="1154134"/>
            </a:xfrm>
            <a:prstGeom prst="arc">
              <a:avLst>
                <a:gd name="adj1" fmla="val 19036629"/>
                <a:gd name="adj2" fmla="val 3805670"/>
              </a:avLst>
            </a:prstGeom>
            <a:ln w="57150">
              <a:solidFill>
                <a:srgbClr val="36FF15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6" name="Arc 45"/>
            <p:cNvSpPr/>
            <p:nvPr/>
          </p:nvSpPr>
          <p:spPr>
            <a:xfrm rot="4716465" flipV="1">
              <a:off x="7511598" y="2099916"/>
              <a:ext cx="578397" cy="1252580"/>
            </a:xfrm>
            <a:prstGeom prst="arc">
              <a:avLst>
                <a:gd name="adj1" fmla="val 16874307"/>
                <a:gd name="adj2" fmla="val 3805670"/>
              </a:avLst>
            </a:prstGeom>
            <a:ln w="57150">
              <a:solidFill>
                <a:srgbClr val="FFFF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8074155" y="1521605"/>
              <a:ext cx="205781" cy="2164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Oval 47"/>
            <p:cNvSpPr/>
            <p:nvPr/>
          </p:nvSpPr>
          <p:spPr>
            <a:xfrm>
              <a:off x="8166028" y="2730954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Oval 48"/>
            <p:cNvSpPr/>
            <p:nvPr/>
          </p:nvSpPr>
          <p:spPr>
            <a:xfrm>
              <a:off x="7155482" y="2876716"/>
              <a:ext cx="205781" cy="21644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Oval 49"/>
            <p:cNvSpPr/>
            <p:nvPr/>
          </p:nvSpPr>
          <p:spPr>
            <a:xfrm>
              <a:off x="8626894" y="3242818"/>
              <a:ext cx="205781" cy="21644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457921" y="5085184"/>
            <a:ext cx="3238225" cy="1501645"/>
            <a:chOff x="1598818" y="3846040"/>
            <a:chExt cx="3238225" cy="1501645"/>
          </a:xfrm>
        </p:grpSpPr>
        <p:sp>
          <p:nvSpPr>
            <p:cNvPr id="52" name="Oval 51"/>
            <p:cNvSpPr/>
            <p:nvPr/>
          </p:nvSpPr>
          <p:spPr>
            <a:xfrm>
              <a:off x="1679520" y="3962728"/>
              <a:ext cx="3128198" cy="1356218"/>
            </a:xfrm>
            <a:prstGeom prst="ellipse">
              <a:avLst/>
            </a:prstGeom>
            <a:solidFill>
              <a:srgbClr val="FFC000"/>
            </a:solidFill>
            <a:ln w="571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3" name="Arc 52"/>
            <p:cNvSpPr/>
            <p:nvPr/>
          </p:nvSpPr>
          <p:spPr>
            <a:xfrm>
              <a:off x="1719785" y="3954262"/>
              <a:ext cx="3087933" cy="1334130"/>
            </a:xfrm>
            <a:prstGeom prst="arc">
              <a:avLst>
                <a:gd name="adj1" fmla="val 16200000"/>
                <a:gd name="adj2" fmla="val 2232544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Arc 53"/>
            <p:cNvSpPr/>
            <p:nvPr/>
          </p:nvSpPr>
          <p:spPr>
            <a:xfrm>
              <a:off x="1661134" y="3970241"/>
              <a:ext cx="3087933" cy="1334130"/>
            </a:xfrm>
            <a:prstGeom prst="arc">
              <a:avLst>
                <a:gd name="adj1" fmla="val 2076651"/>
                <a:gd name="adj2" fmla="val 10443035"/>
              </a:avLst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Arc 54"/>
            <p:cNvSpPr/>
            <p:nvPr/>
          </p:nvSpPr>
          <p:spPr>
            <a:xfrm>
              <a:off x="1661134" y="3954262"/>
              <a:ext cx="3106935" cy="1334130"/>
            </a:xfrm>
            <a:prstGeom prst="arc">
              <a:avLst>
                <a:gd name="adj1" fmla="val 10423954"/>
                <a:gd name="adj2" fmla="val 16371214"/>
              </a:avLst>
            </a:prstGeom>
            <a:ln w="57150">
              <a:solidFill>
                <a:srgbClr val="36FF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Oval 55"/>
            <p:cNvSpPr/>
            <p:nvPr/>
          </p:nvSpPr>
          <p:spPr>
            <a:xfrm>
              <a:off x="4631262" y="4300589"/>
              <a:ext cx="205781" cy="2164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Oval 56"/>
            <p:cNvSpPr/>
            <p:nvPr/>
          </p:nvSpPr>
          <p:spPr>
            <a:xfrm>
              <a:off x="3160860" y="3846040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Oval 57"/>
            <p:cNvSpPr/>
            <p:nvPr/>
          </p:nvSpPr>
          <p:spPr>
            <a:xfrm>
              <a:off x="3909823" y="5081922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Oval 58"/>
            <p:cNvSpPr/>
            <p:nvPr/>
          </p:nvSpPr>
          <p:spPr>
            <a:xfrm>
              <a:off x="1598818" y="4673891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0" name="Oval 59"/>
            <p:cNvSpPr/>
            <p:nvPr/>
          </p:nvSpPr>
          <p:spPr>
            <a:xfrm>
              <a:off x="2205216" y="3961965"/>
              <a:ext cx="205781" cy="21644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Oval 60"/>
            <p:cNvSpPr/>
            <p:nvPr/>
          </p:nvSpPr>
          <p:spPr>
            <a:xfrm>
              <a:off x="2664086" y="5131241"/>
              <a:ext cx="205781" cy="21644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92" name="Arc 91"/>
          <p:cNvSpPr/>
          <p:nvPr/>
        </p:nvSpPr>
        <p:spPr>
          <a:xfrm rot="18945875">
            <a:off x="3640742" y="2070975"/>
            <a:ext cx="4431136" cy="4396052"/>
          </a:xfrm>
          <a:prstGeom prst="arc">
            <a:avLst>
              <a:gd name="adj1" fmla="val 17290723"/>
              <a:gd name="adj2" fmla="val 20484255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229823" y="1605858"/>
                <a:ext cx="158412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∘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823" y="1605858"/>
                <a:ext cx="1584123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/>
          <p:cNvGrpSpPr/>
          <p:nvPr/>
        </p:nvGrpSpPr>
        <p:grpSpPr>
          <a:xfrm>
            <a:off x="2770216" y="2203797"/>
            <a:ext cx="1381568" cy="264918"/>
            <a:chOff x="1798983" y="2216154"/>
            <a:chExt cx="1381568" cy="264918"/>
          </a:xfrm>
        </p:grpSpPr>
        <p:sp>
          <p:nvSpPr>
            <p:cNvPr id="68" name="Freeform 67"/>
            <p:cNvSpPr/>
            <p:nvPr/>
          </p:nvSpPr>
          <p:spPr>
            <a:xfrm>
              <a:off x="2246243" y="2256183"/>
              <a:ext cx="894522" cy="189795"/>
            </a:xfrm>
            <a:custGeom>
              <a:avLst/>
              <a:gdLst>
                <a:gd name="connsiteX0" fmla="*/ 894522 w 894522"/>
                <a:gd name="connsiteY0" fmla="*/ 188843 h 189795"/>
                <a:gd name="connsiteX1" fmla="*/ 646044 w 894522"/>
                <a:gd name="connsiteY1" fmla="*/ 0 h 189795"/>
                <a:gd name="connsiteX2" fmla="*/ 258418 w 894522"/>
                <a:gd name="connsiteY2" fmla="*/ 188843 h 189795"/>
                <a:gd name="connsiteX3" fmla="*/ 0 w 894522"/>
                <a:gd name="connsiteY3" fmla="*/ 59634 h 189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522" h="189795">
                  <a:moveTo>
                    <a:pt x="894522" y="188843"/>
                  </a:moveTo>
                  <a:cubicBezTo>
                    <a:pt x="823291" y="94421"/>
                    <a:pt x="752061" y="0"/>
                    <a:pt x="646044" y="0"/>
                  </a:cubicBezTo>
                  <a:cubicBezTo>
                    <a:pt x="540027" y="0"/>
                    <a:pt x="366092" y="178904"/>
                    <a:pt x="258418" y="188843"/>
                  </a:cubicBezTo>
                  <a:cubicBezTo>
                    <a:pt x="150744" y="198782"/>
                    <a:pt x="75372" y="129208"/>
                    <a:pt x="0" y="59634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1818861" y="2216154"/>
              <a:ext cx="407504" cy="99663"/>
            </a:xfrm>
            <a:custGeom>
              <a:avLst/>
              <a:gdLst>
                <a:gd name="connsiteX0" fmla="*/ 407504 w 407504"/>
                <a:gd name="connsiteY0" fmla="*/ 99663 h 99663"/>
                <a:gd name="connsiteX1" fmla="*/ 288235 w 407504"/>
                <a:gd name="connsiteY1" fmla="*/ 272 h 99663"/>
                <a:gd name="connsiteX2" fmla="*/ 109330 w 407504"/>
                <a:gd name="connsiteY2" fmla="*/ 69846 h 99663"/>
                <a:gd name="connsiteX3" fmla="*/ 0 w 407504"/>
                <a:gd name="connsiteY3" fmla="*/ 59907 h 9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7504" h="99663">
                  <a:moveTo>
                    <a:pt x="407504" y="99663"/>
                  </a:moveTo>
                  <a:cubicBezTo>
                    <a:pt x="372717" y="52452"/>
                    <a:pt x="337931" y="5241"/>
                    <a:pt x="288235" y="272"/>
                  </a:cubicBezTo>
                  <a:cubicBezTo>
                    <a:pt x="238539" y="-4697"/>
                    <a:pt x="157369" y="59907"/>
                    <a:pt x="109330" y="69846"/>
                  </a:cubicBezTo>
                  <a:cubicBezTo>
                    <a:pt x="61291" y="79785"/>
                    <a:pt x="30645" y="69846"/>
                    <a:pt x="0" y="59907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0" name="Oval 69"/>
            <p:cNvSpPr/>
            <p:nvPr/>
          </p:nvSpPr>
          <p:spPr>
            <a:xfrm>
              <a:off x="1798983" y="2263833"/>
              <a:ext cx="103967" cy="1039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71" name="Oval 70"/>
            <p:cNvSpPr/>
            <p:nvPr/>
          </p:nvSpPr>
          <p:spPr>
            <a:xfrm>
              <a:off x="3076584" y="2377105"/>
              <a:ext cx="103967" cy="1039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064025" y="5404320"/>
            <a:ext cx="586427" cy="345206"/>
            <a:chOff x="3269956" y="5416826"/>
            <a:chExt cx="586427" cy="345206"/>
          </a:xfrm>
        </p:grpSpPr>
        <p:sp>
          <p:nvSpPr>
            <p:cNvPr id="88" name="Freeform 87"/>
            <p:cNvSpPr/>
            <p:nvPr/>
          </p:nvSpPr>
          <p:spPr>
            <a:xfrm>
              <a:off x="3319670" y="5416826"/>
              <a:ext cx="536713" cy="288235"/>
            </a:xfrm>
            <a:custGeom>
              <a:avLst/>
              <a:gdLst>
                <a:gd name="connsiteX0" fmla="*/ 536713 w 536713"/>
                <a:gd name="connsiteY0" fmla="*/ 0 h 288235"/>
                <a:gd name="connsiteX1" fmla="*/ 198782 w 536713"/>
                <a:gd name="connsiteY1" fmla="*/ 69574 h 288235"/>
                <a:gd name="connsiteX2" fmla="*/ 119269 w 536713"/>
                <a:gd name="connsiteY2" fmla="*/ 248478 h 288235"/>
                <a:gd name="connsiteX3" fmla="*/ 0 w 536713"/>
                <a:gd name="connsiteY3" fmla="*/ 288235 h 288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713" h="288235">
                  <a:moveTo>
                    <a:pt x="536713" y="0"/>
                  </a:moveTo>
                  <a:cubicBezTo>
                    <a:pt x="402534" y="14080"/>
                    <a:pt x="268356" y="28161"/>
                    <a:pt x="198782" y="69574"/>
                  </a:cubicBezTo>
                  <a:cubicBezTo>
                    <a:pt x="129208" y="110987"/>
                    <a:pt x="152399" y="212035"/>
                    <a:pt x="119269" y="248478"/>
                  </a:cubicBezTo>
                  <a:cubicBezTo>
                    <a:pt x="86139" y="284922"/>
                    <a:pt x="43069" y="286578"/>
                    <a:pt x="0" y="288235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9" name="Oval 88"/>
            <p:cNvSpPr/>
            <p:nvPr/>
          </p:nvSpPr>
          <p:spPr>
            <a:xfrm>
              <a:off x="3269956" y="5658065"/>
              <a:ext cx="103967" cy="1039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992494" y="5914644"/>
            <a:ext cx="1055523" cy="259394"/>
            <a:chOff x="3198425" y="5927150"/>
            <a:chExt cx="1055523" cy="259394"/>
          </a:xfrm>
        </p:grpSpPr>
        <p:sp>
          <p:nvSpPr>
            <p:cNvPr id="91" name="Freeform 90"/>
            <p:cNvSpPr/>
            <p:nvPr/>
          </p:nvSpPr>
          <p:spPr>
            <a:xfrm>
              <a:off x="3250096" y="5953539"/>
              <a:ext cx="1003852" cy="233005"/>
            </a:xfrm>
            <a:custGeom>
              <a:avLst/>
              <a:gdLst>
                <a:gd name="connsiteX0" fmla="*/ 1003852 w 1003852"/>
                <a:gd name="connsiteY0" fmla="*/ 178904 h 233005"/>
                <a:gd name="connsiteX1" fmla="*/ 655982 w 1003852"/>
                <a:gd name="connsiteY1" fmla="*/ 228600 h 233005"/>
                <a:gd name="connsiteX2" fmla="*/ 516834 w 1003852"/>
                <a:gd name="connsiteY2" fmla="*/ 79513 h 233005"/>
                <a:gd name="connsiteX3" fmla="*/ 238539 w 1003852"/>
                <a:gd name="connsiteY3" fmla="*/ 79513 h 233005"/>
                <a:gd name="connsiteX4" fmla="*/ 0 w 1003852"/>
                <a:gd name="connsiteY4" fmla="*/ 0 h 233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852" h="233005">
                  <a:moveTo>
                    <a:pt x="1003852" y="178904"/>
                  </a:moveTo>
                  <a:cubicBezTo>
                    <a:pt x="870502" y="212034"/>
                    <a:pt x="737152" y="245165"/>
                    <a:pt x="655982" y="228600"/>
                  </a:cubicBezTo>
                  <a:cubicBezTo>
                    <a:pt x="574812" y="212035"/>
                    <a:pt x="586408" y="104361"/>
                    <a:pt x="516834" y="79513"/>
                  </a:cubicBezTo>
                  <a:cubicBezTo>
                    <a:pt x="447260" y="54665"/>
                    <a:pt x="324678" y="92765"/>
                    <a:pt x="238539" y="79513"/>
                  </a:cubicBezTo>
                  <a:cubicBezTo>
                    <a:pt x="152400" y="66261"/>
                    <a:pt x="76200" y="33130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5" name="Oval 94"/>
            <p:cNvSpPr/>
            <p:nvPr/>
          </p:nvSpPr>
          <p:spPr>
            <a:xfrm>
              <a:off x="3198425" y="5927150"/>
              <a:ext cx="103967" cy="1039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549384" y="5399424"/>
            <a:ext cx="586427" cy="345206"/>
            <a:chOff x="3269956" y="5416826"/>
            <a:chExt cx="586427" cy="345206"/>
          </a:xfrm>
        </p:grpSpPr>
        <p:sp>
          <p:nvSpPr>
            <p:cNvPr id="97" name="Freeform 96"/>
            <p:cNvSpPr/>
            <p:nvPr/>
          </p:nvSpPr>
          <p:spPr>
            <a:xfrm>
              <a:off x="3319670" y="5416826"/>
              <a:ext cx="536713" cy="288235"/>
            </a:xfrm>
            <a:custGeom>
              <a:avLst/>
              <a:gdLst>
                <a:gd name="connsiteX0" fmla="*/ 536713 w 536713"/>
                <a:gd name="connsiteY0" fmla="*/ 0 h 288235"/>
                <a:gd name="connsiteX1" fmla="*/ 198782 w 536713"/>
                <a:gd name="connsiteY1" fmla="*/ 69574 h 288235"/>
                <a:gd name="connsiteX2" fmla="*/ 119269 w 536713"/>
                <a:gd name="connsiteY2" fmla="*/ 248478 h 288235"/>
                <a:gd name="connsiteX3" fmla="*/ 0 w 536713"/>
                <a:gd name="connsiteY3" fmla="*/ 288235 h 288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6713" h="288235">
                  <a:moveTo>
                    <a:pt x="536713" y="0"/>
                  </a:moveTo>
                  <a:cubicBezTo>
                    <a:pt x="402534" y="14080"/>
                    <a:pt x="268356" y="28161"/>
                    <a:pt x="198782" y="69574"/>
                  </a:cubicBezTo>
                  <a:cubicBezTo>
                    <a:pt x="129208" y="110987"/>
                    <a:pt x="152399" y="212035"/>
                    <a:pt x="119269" y="248478"/>
                  </a:cubicBezTo>
                  <a:cubicBezTo>
                    <a:pt x="86139" y="284922"/>
                    <a:pt x="43069" y="286578"/>
                    <a:pt x="0" y="288235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8" name="Oval 97"/>
            <p:cNvSpPr/>
            <p:nvPr/>
          </p:nvSpPr>
          <p:spPr>
            <a:xfrm>
              <a:off x="3269956" y="5658065"/>
              <a:ext cx="103967" cy="1039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8477853" y="5909748"/>
            <a:ext cx="1055523" cy="259394"/>
            <a:chOff x="3198425" y="5927150"/>
            <a:chExt cx="1055523" cy="259394"/>
          </a:xfrm>
        </p:grpSpPr>
        <p:sp>
          <p:nvSpPr>
            <p:cNvPr id="100" name="Freeform 99"/>
            <p:cNvSpPr/>
            <p:nvPr/>
          </p:nvSpPr>
          <p:spPr>
            <a:xfrm>
              <a:off x="3250096" y="5953539"/>
              <a:ext cx="1003852" cy="233005"/>
            </a:xfrm>
            <a:custGeom>
              <a:avLst/>
              <a:gdLst>
                <a:gd name="connsiteX0" fmla="*/ 1003852 w 1003852"/>
                <a:gd name="connsiteY0" fmla="*/ 178904 h 233005"/>
                <a:gd name="connsiteX1" fmla="*/ 655982 w 1003852"/>
                <a:gd name="connsiteY1" fmla="*/ 228600 h 233005"/>
                <a:gd name="connsiteX2" fmla="*/ 516834 w 1003852"/>
                <a:gd name="connsiteY2" fmla="*/ 79513 h 233005"/>
                <a:gd name="connsiteX3" fmla="*/ 238539 w 1003852"/>
                <a:gd name="connsiteY3" fmla="*/ 79513 h 233005"/>
                <a:gd name="connsiteX4" fmla="*/ 0 w 1003852"/>
                <a:gd name="connsiteY4" fmla="*/ 0 h 233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852" h="233005">
                  <a:moveTo>
                    <a:pt x="1003852" y="178904"/>
                  </a:moveTo>
                  <a:cubicBezTo>
                    <a:pt x="870502" y="212034"/>
                    <a:pt x="737152" y="245165"/>
                    <a:pt x="655982" y="228600"/>
                  </a:cubicBezTo>
                  <a:cubicBezTo>
                    <a:pt x="574812" y="212035"/>
                    <a:pt x="586408" y="104361"/>
                    <a:pt x="516834" y="79513"/>
                  </a:cubicBezTo>
                  <a:cubicBezTo>
                    <a:pt x="447260" y="54665"/>
                    <a:pt x="324678" y="92765"/>
                    <a:pt x="238539" y="79513"/>
                  </a:cubicBezTo>
                  <a:cubicBezTo>
                    <a:pt x="152400" y="66261"/>
                    <a:pt x="76200" y="33130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1" name="Oval 100"/>
            <p:cNvSpPr/>
            <p:nvPr/>
          </p:nvSpPr>
          <p:spPr>
            <a:xfrm>
              <a:off x="3198425" y="5927150"/>
              <a:ext cx="103967" cy="1039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784751" y="2236883"/>
            <a:ext cx="1315160" cy="213039"/>
            <a:chOff x="6186200" y="2234681"/>
            <a:chExt cx="1315160" cy="213039"/>
          </a:xfrm>
        </p:grpSpPr>
        <p:sp>
          <p:nvSpPr>
            <p:cNvPr id="103" name="Freeform 102"/>
            <p:cNvSpPr/>
            <p:nvPr/>
          </p:nvSpPr>
          <p:spPr>
            <a:xfrm>
              <a:off x="6599583" y="2256183"/>
              <a:ext cx="805069" cy="191537"/>
            </a:xfrm>
            <a:custGeom>
              <a:avLst/>
              <a:gdLst>
                <a:gd name="connsiteX0" fmla="*/ 0 w 805069"/>
                <a:gd name="connsiteY0" fmla="*/ 0 h 191537"/>
                <a:gd name="connsiteX1" fmla="*/ 159026 w 805069"/>
                <a:gd name="connsiteY1" fmla="*/ 188843 h 191537"/>
                <a:gd name="connsiteX2" fmla="*/ 407504 w 805069"/>
                <a:gd name="connsiteY2" fmla="*/ 109330 h 191537"/>
                <a:gd name="connsiteX3" fmla="*/ 576469 w 805069"/>
                <a:gd name="connsiteY3" fmla="*/ 79513 h 191537"/>
                <a:gd name="connsiteX4" fmla="*/ 805069 w 805069"/>
                <a:gd name="connsiteY4" fmla="*/ 99391 h 19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5069" h="191537">
                  <a:moveTo>
                    <a:pt x="0" y="0"/>
                  </a:moveTo>
                  <a:cubicBezTo>
                    <a:pt x="45554" y="85310"/>
                    <a:pt x="91109" y="170621"/>
                    <a:pt x="159026" y="188843"/>
                  </a:cubicBezTo>
                  <a:cubicBezTo>
                    <a:pt x="226943" y="207065"/>
                    <a:pt x="337930" y="127552"/>
                    <a:pt x="407504" y="109330"/>
                  </a:cubicBezTo>
                  <a:cubicBezTo>
                    <a:pt x="477078" y="91108"/>
                    <a:pt x="510208" y="81169"/>
                    <a:pt x="576469" y="79513"/>
                  </a:cubicBezTo>
                  <a:cubicBezTo>
                    <a:pt x="642730" y="77857"/>
                    <a:pt x="723899" y="88624"/>
                    <a:pt x="805069" y="99391"/>
                  </a:cubicBezTo>
                </a:path>
              </a:pathLst>
            </a:cu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4" name="Freeform 103"/>
            <p:cNvSpPr/>
            <p:nvPr/>
          </p:nvSpPr>
          <p:spPr>
            <a:xfrm>
              <a:off x="6218245" y="2234681"/>
              <a:ext cx="387626" cy="124012"/>
            </a:xfrm>
            <a:custGeom>
              <a:avLst/>
              <a:gdLst>
                <a:gd name="connsiteX0" fmla="*/ 387626 w 387626"/>
                <a:gd name="connsiteY0" fmla="*/ 42622 h 124012"/>
                <a:gd name="connsiteX1" fmla="*/ 318052 w 387626"/>
                <a:gd name="connsiteY1" fmla="*/ 2865 h 124012"/>
                <a:gd name="connsiteX2" fmla="*/ 159026 w 387626"/>
                <a:gd name="connsiteY2" fmla="*/ 112196 h 124012"/>
                <a:gd name="connsiteX3" fmla="*/ 59635 w 387626"/>
                <a:gd name="connsiteY3" fmla="*/ 122135 h 124012"/>
                <a:gd name="connsiteX4" fmla="*/ 0 w 387626"/>
                <a:gd name="connsiteY4" fmla="*/ 122135 h 12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7626" h="124012">
                  <a:moveTo>
                    <a:pt x="387626" y="42622"/>
                  </a:moveTo>
                  <a:cubicBezTo>
                    <a:pt x="371889" y="16945"/>
                    <a:pt x="356152" y="-8731"/>
                    <a:pt x="318052" y="2865"/>
                  </a:cubicBezTo>
                  <a:cubicBezTo>
                    <a:pt x="279952" y="14461"/>
                    <a:pt x="202095" y="92318"/>
                    <a:pt x="159026" y="112196"/>
                  </a:cubicBezTo>
                  <a:cubicBezTo>
                    <a:pt x="115957" y="132074"/>
                    <a:pt x="86139" y="120479"/>
                    <a:pt x="59635" y="122135"/>
                  </a:cubicBezTo>
                  <a:cubicBezTo>
                    <a:pt x="33131" y="123792"/>
                    <a:pt x="16565" y="122963"/>
                    <a:pt x="0" y="122135"/>
                  </a:cubicBezTo>
                </a:path>
              </a:pathLst>
            </a:custGeom>
            <a:noFill/>
            <a:ln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5" name="Oval 104"/>
            <p:cNvSpPr/>
            <p:nvPr/>
          </p:nvSpPr>
          <p:spPr>
            <a:xfrm>
              <a:off x="6186200" y="2305994"/>
              <a:ext cx="103967" cy="1039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6" name="Oval 105"/>
            <p:cNvSpPr/>
            <p:nvPr/>
          </p:nvSpPr>
          <p:spPr>
            <a:xfrm>
              <a:off x="7397393" y="2323851"/>
              <a:ext cx="103967" cy="1039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07" name="Rounded Rectangle 106"/>
          <p:cNvSpPr/>
          <p:nvPr/>
        </p:nvSpPr>
        <p:spPr>
          <a:xfrm>
            <a:off x="3331356" y="3997922"/>
            <a:ext cx="5160368" cy="82734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US" sz="4000" dirty="0">
                <a:solidFill>
                  <a:sysClr val="windowText" lastClr="000000"/>
                </a:solidFill>
              </a:rPr>
              <a:t>Continuous across cuts!</a:t>
            </a:r>
            <a:endParaRPr lang="he-IL" sz="4000" dirty="0">
              <a:solidFill>
                <a:sysClr val="windowText" lastClr="00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638912" y="3802419"/>
            <a:ext cx="137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0070C0"/>
                </a:solidFill>
              </a:rPr>
              <a:t>bijective</a:t>
            </a:r>
            <a:endParaRPr lang="en-US" sz="28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1044890" y="3621378"/>
                <a:ext cx="54302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4463" y="3319149"/>
                <a:ext cx="543024" cy="923330"/>
              </a:xfrm>
              <a:prstGeom prst="rect">
                <a:avLst/>
              </a:prstGeom>
              <a:blipFill rotWithShape="0">
                <a:blip r:embed="rId5"/>
                <a:stretch>
                  <a:fillRect r="-33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/>
          <p:cNvGrpSpPr/>
          <p:nvPr/>
        </p:nvGrpSpPr>
        <p:grpSpPr>
          <a:xfrm>
            <a:off x="741521" y="2816474"/>
            <a:ext cx="10291841" cy="2991357"/>
            <a:chOff x="-737832" y="2514245"/>
            <a:chExt cx="10291841" cy="2991357"/>
          </a:xfrm>
        </p:grpSpPr>
        <p:sp>
          <p:nvSpPr>
            <p:cNvPr id="80" name="Curved Right Arrow 79"/>
            <p:cNvSpPr/>
            <p:nvPr/>
          </p:nvSpPr>
          <p:spPr>
            <a:xfrm>
              <a:off x="-737832" y="2514245"/>
              <a:ext cx="1207810" cy="2991357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-434463" y="3319149"/>
                  <a:ext cx="543024" cy="923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he-IL" sz="6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4463" y="3319149"/>
                  <a:ext cx="543024" cy="92333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3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8657482" y="3324228"/>
                  <a:ext cx="543024" cy="923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he-IL" sz="6000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7482" y="3324228"/>
                  <a:ext cx="543024" cy="92333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6742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Curved Right Arrow 82"/>
            <p:cNvSpPr/>
            <p:nvPr/>
          </p:nvSpPr>
          <p:spPr>
            <a:xfrm flipH="1">
              <a:off x="8346199" y="2514245"/>
              <a:ext cx="1207810" cy="2991357"/>
            </a:xfrm>
            <a:prstGeom prst="curvedRightArrow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8740809" y="3829226"/>
            <a:ext cx="137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0070C0"/>
                </a:solidFill>
              </a:rPr>
              <a:t>bijective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807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604">
        <p:fade/>
      </p:transition>
    </mc:Choice>
    <mc:Fallback xmlns="">
      <p:transition spd="med" advTm="206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163734" y="1585397"/>
                <a:ext cx="211725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734" y="1585397"/>
                <a:ext cx="211725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arallelogram 8"/>
          <p:cNvSpPr/>
          <p:nvPr/>
        </p:nvSpPr>
        <p:spPr>
          <a:xfrm>
            <a:off x="263352" y="5079803"/>
            <a:ext cx="11743592" cy="1640838"/>
          </a:xfrm>
          <a:prstGeom prst="parallelogram">
            <a:avLst>
              <a:gd name="adj" fmla="val 10355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this good enough?</a:t>
            </a:r>
            <a:endParaRPr lang="he-IL" dirty="0"/>
          </a:p>
        </p:txBody>
      </p:sp>
      <p:sp>
        <p:nvSpPr>
          <p:cNvPr id="4" name="Oval 3"/>
          <p:cNvSpPr/>
          <p:nvPr/>
        </p:nvSpPr>
        <p:spPr>
          <a:xfrm>
            <a:off x="2567608" y="1483617"/>
            <a:ext cx="2232248" cy="2232248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Arc 4"/>
          <p:cNvSpPr/>
          <p:nvPr/>
        </p:nvSpPr>
        <p:spPr>
          <a:xfrm rot="1139623" flipH="1">
            <a:off x="3219093" y="1695280"/>
            <a:ext cx="522007" cy="1154134"/>
          </a:xfrm>
          <a:prstGeom prst="arc">
            <a:avLst>
              <a:gd name="adj1" fmla="val 17933733"/>
              <a:gd name="adj2" fmla="val 3805670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 rot="6651873">
            <a:off x="3345416" y="1970578"/>
            <a:ext cx="641452" cy="1154134"/>
          </a:xfrm>
          <a:prstGeom prst="arc">
            <a:avLst>
              <a:gd name="adj1" fmla="val 17933733"/>
              <a:gd name="adj2" fmla="val 3805670"/>
            </a:avLst>
          </a:prstGeom>
          <a:ln w="57150">
            <a:solidFill>
              <a:srgbClr val="36FF15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12" name="Arc 11"/>
          <p:cNvSpPr/>
          <p:nvPr/>
        </p:nvSpPr>
        <p:spPr>
          <a:xfrm rot="2663798" flipV="1">
            <a:off x="2812490" y="2365764"/>
            <a:ext cx="279472" cy="608233"/>
          </a:xfrm>
          <a:prstGeom prst="arc">
            <a:avLst>
              <a:gd name="adj1" fmla="val 16867489"/>
              <a:gd name="adj2" fmla="val 3805670"/>
            </a:avLst>
          </a:prstGeom>
          <a:ln w="57150">
            <a:solidFill>
              <a:srgbClr val="FFFF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264837" y="1775695"/>
            <a:ext cx="205781" cy="21644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Oval 20"/>
          <p:cNvSpPr/>
          <p:nvPr/>
        </p:nvSpPr>
        <p:spPr>
          <a:xfrm>
            <a:off x="3084533" y="2478263"/>
            <a:ext cx="205781" cy="21644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/>
          <p:cNvSpPr/>
          <p:nvPr/>
        </p:nvSpPr>
        <p:spPr>
          <a:xfrm>
            <a:off x="2666787" y="2831726"/>
            <a:ext cx="205781" cy="21644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3880283" y="2828102"/>
            <a:ext cx="205781" cy="21644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0" name="Group 29"/>
          <p:cNvGrpSpPr/>
          <p:nvPr/>
        </p:nvGrpSpPr>
        <p:grpSpPr>
          <a:xfrm>
            <a:off x="1991544" y="5107527"/>
            <a:ext cx="3238225" cy="1501645"/>
            <a:chOff x="1598818" y="3846040"/>
            <a:chExt cx="3238225" cy="1501645"/>
          </a:xfrm>
        </p:grpSpPr>
        <p:sp>
          <p:nvSpPr>
            <p:cNvPr id="31" name="Oval 30"/>
            <p:cNvSpPr/>
            <p:nvPr/>
          </p:nvSpPr>
          <p:spPr>
            <a:xfrm>
              <a:off x="1679520" y="3962728"/>
              <a:ext cx="3128198" cy="1356218"/>
            </a:xfrm>
            <a:prstGeom prst="ellipse">
              <a:avLst/>
            </a:prstGeom>
            <a:ln w="571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2" name="Arc 31"/>
            <p:cNvSpPr/>
            <p:nvPr/>
          </p:nvSpPr>
          <p:spPr>
            <a:xfrm>
              <a:off x="1719785" y="3954262"/>
              <a:ext cx="3087933" cy="1334130"/>
            </a:xfrm>
            <a:prstGeom prst="arc">
              <a:avLst>
                <a:gd name="adj1" fmla="val 16200000"/>
                <a:gd name="adj2" fmla="val 2232544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Arc 32"/>
            <p:cNvSpPr/>
            <p:nvPr/>
          </p:nvSpPr>
          <p:spPr>
            <a:xfrm>
              <a:off x="1661134" y="3970241"/>
              <a:ext cx="3087933" cy="1334130"/>
            </a:xfrm>
            <a:prstGeom prst="arc">
              <a:avLst>
                <a:gd name="adj1" fmla="val 2076651"/>
                <a:gd name="adj2" fmla="val 10443035"/>
              </a:avLst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Arc 33"/>
            <p:cNvSpPr/>
            <p:nvPr/>
          </p:nvSpPr>
          <p:spPr>
            <a:xfrm>
              <a:off x="1661134" y="3954262"/>
              <a:ext cx="3106935" cy="1334130"/>
            </a:xfrm>
            <a:prstGeom prst="arc">
              <a:avLst>
                <a:gd name="adj1" fmla="val 10423954"/>
                <a:gd name="adj2" fmla="val 16371214"/>
              </a:avLst>
            </a:prstGeom>
            <a:ln w="57150">
              <a:solidFill>
                <a:srgbClr val="36FF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Oval 34"/>
            <p:cNvSpPr/>
            <p:nvPr/>
          </p:nvSpPr>
          <p:spPr>
            <a:xfrm>
              <a:off x="4631262" y="4300589"/>
              <a:ext cx="205781" cy="2164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Oval 35"/>
            <p:cNvSpPr/>
            <p:nvPr/>
          </p:nvSpPr>
          <p:spPr>
            <a:xfrm>
              <a:off x="3160860" y="3846040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Oval 36"/>
            <p:cNvSpPr/>
            <p:nvPr/>
          </p:nvSpPr>
          <p:spPr>
            <a:xfrm>
              <a:off x="3909823" y="5081922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Oval 37"/>
            <p:cNvSpPr/>
            <p:nvPr/>
          </p:nvSpPr>
          <p:spPr>
            <a:xfrm>
              <a:off x="1598818" y="4673891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Oval 38"/>
            <p:cNvSpPr/>
            <p:nvPr/>
          </p:nvSpPr>
          <p:spPr>
            <a:xfrm>
              <a:off x="2205216" y="3961965"/>
              <a:ext cx="205781" cy="21644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Oval 39"/>
            <p:cNvSpPr/>
            <p:nvPr/>
          </p:nvSpPr>
          <p:spPr>
            <a:xfrm>
              <a:off x="2664086" y="5131241"/>
              <a:ext cx="205781" cy="21644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41521" y="2816474"/>
            <a:ext cx="10291841" cy="2991357"/>
            <a:chOff x="-737832" y="2514245"/>
            <a:chExt cx="10291841" cy="2991357"/>
          </a:xfrm>
        </p:grpSpPr>
        <p:sp>
          <p:nvSpPr>
            <p:cNvPr id="27" name="Curved Right Arrow 26"/>
            <p:cNvSpPr/>
            <p:nvPr/>
          </p:nvSpPr>
          <p:spPr>
            <a:xfrm>
              <a:off x="-737832" y="2514245"/>
              <a:ext cx="1207810" cy="2991357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42" name="Curved Right Arrow 41"/>
            <p:cNvSpPr/>
            <p:nvPr/>
          </p:nvSpPr>
          <p:spPr>
            <a:xfrm flipH="1">
              <a:off x="8346199" y="2514245"/>
              <a:ext cx="1207810" cy="2991357"/>
            </a:xfrm>
            <a:prstGeom prst="curvedRightArrow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970725" y="1158993"/>
            <a:ext cx="2304256" cy="2556872"/>
            <a:chOff x="7032104" y="1231001"/>
            <a:chExt cx="2304256" cy="2556872"/>
          </a:xfrm>
        </p:grpSpPr>
        <p:sp>
          <p:nvSpPr>
            <p:cNvPr id="43" name="Oval 42"/>
            <p:cNvSpPr/>
            <p:nvPr/>
          </p:nvSpPr>
          <p:spPr>
            <a:xfrm>
              <a:off x="7032104" y="1483617"/>
              <a:ext cx="2304256" cy="2304256"/>
            </a:xfrm>
            <a:prstGeom prst="ellipse">
              <a:avLst/>
            </a:prstGeom>
            <a:gradFill flip="none" rotWithShape="1">
              <a:gsLst>
                <a:gs pos="0">
                  <a:schemeClr val="tx1"/>
                </a:gs>
                <a:gs pos="100000">
                  <a:srgbClr val="FFC0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Arc 43"/>
            <p:cNvSpPr/>
            <p:nvPr/>
          </p:nvSpPr>
          <p:spPr>
            <a:xfrm rot="21391220">
              <a:off x="7678745" y="1231001"/>
              <a:ext cx="609968" cy="2247640"/>
            </a:xfrm>
            <a:prstGeom prst="arc">
              <a:avLst>
                <a:gd name="adj1" fmla="val 17373151"/>
                <a:gd name="adj2" fmla="val 3810470"/>
              </a:avLst>
            </a:prstGeom>
            <a:ln w="57150">
              <a:solidFill>
                <a:srgbClr val="FF00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5" name="Arc 44"/>
            <p:cNvSpPr/>
            <p:nvPr/>
          </p:nvSpPr>
          <p:spPr>
            <a:xfrm rot="7910867">
              <a:off x="8412917" y="2382080"/>
              <a:ext cx="641452" cy="1154134"/>
            </a:xfrm>
            <a:prstGeom prst="arc">
              <a:avLst>
                <a:gd name="adj1" fmla="val 19036629"/>
                <a:gd name="adj2" fmla="val 3805670"/>
              </a:avLst>
            </a:prstGeom>
            <a:ln w="57150">
              <a:solidFill>
                <a:srgbClr val="36FF15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6" name="Arc 45"/>
            <p:cNvSpPr/>
            <p:nvPr/>
          </p:nvSpPr>
          <p:spPr>
            <a:xfrm rot="4716465" flipV="1">
              <a:off x="7511598" y="2099916"/>
              <a:ext cx="578397" cy="1252580"/>
            </a:xfrm>
            <a:prstGeom prst="arc">
              <a:avLst>
                <a:gd name="adj1" fmla="val 16874307"/>
                <a:gd name="adj2" fmla="val 3805670"/>
              </a:avLst>
            </a:prstGeom>
            <a:ln w="57150">
              <a:solidFill>
                <a:srgbClr val="FFFF00"/>
              </a:solidFill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8074155" y="1521605"/>
              <a:ext cx="205781" cy="2164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Oval 47"/>
            <p:cNvSpPr/>
            <p:nvPr/>
          </p:nvSpPr>
          <p:spPr>
            <a:xfrm>
              <a:off x="8166028" y="2730954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Oval 48"/>
            <p:cNvSpPr/>
            <p:nvPr/>
          </p:nvSpPr>
          <p:spPr>
            <a:xfrm>
              <a:off x="7155482" y="2876716"/>
              <a:ext cx="205781" cy="21644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Oval 49"/>
            <p:cNvSpPr/>
            <p:nvPr/>
          </p:nvSpPr>
          <p:spPr>
            <a:xfrm>
              <a:off x="8626894" y="3242818"/>
              <a:ext cx="205781" cy="21644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457921" y="5085184"/>
            <a:ext cx="3238225" cy="1501645"/>
            <a:chOff x="1598818" y="3846040"/>
            <a:chExt cx="3238225" cy="1501645"/>
          </a:xfrm>
        </p:grpSpPr>
        <p:sp>
          <p:nvSpPr>
            <p:cNvPr id="52" name="Oval 51"/>
            <p:cNvSpPr/>
            <p:nvPr/>
          </p:nvSpPr>
          <p:spPr>
            <a:xfrm>
              <a:off x="1679520" y="3962728"/>
              <a:ext cx="3128198" cy="1356218"/>
            </a:xfrm>
            <a:prstGeom prst="ellipse">
              <a:avLst/>
            </a:prstGeom>
            <a:solidFill>
              <a:srgbClr val="FFC000"/>
            </a:solidFill>
            <a:ln w="571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3" name="Arc 52"/>
            <p:cNvSpPr/>
            <p:nvPr/>
          </p:nvSpPr>
          <p:spPr>
            <a:xfrm>
              <a:off x="1719785" y="3954262"/>
              <a:ext cx="3087933" cy="1334130"/>
            </a:xfrm>
            <a:prstGeom prst="arc">
              <a:avLst>
                <a:gd name="adj1" fmla="val 16200000"/>
                <a:gd name="adj2" fmla="val 2232544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4" name="Arc 53"/>
            <p:cNvSpPr/>
            <p:nvPr/>
          </p:nvSpPr>
          <p:spPr>
            <a:xfrm>
              <a:off x="1661134" y="3970241"/>
              <a:ext cx="3087933" cy="1334130"/>
            </a:xfrm>
            <a:prstGeom prst="arc">
              <a:avLst>
                <a:gd name="adj1" fmla="val 2076651"/>
                <a:gd name="adj2" fmla="val 10443035"/>
              </a:avLst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5" name="Arc 54"/>
            <p:cNvSpPr/>
            <p:nvPr/>
          </p:nvSpPr>
          <p:spPr>
            <a:xfrm>
              <a:off x="1661134" y="3954262"/>
              <a:ext cx="3106935" cy="1334130"/>
            </a:xfrm>
            <a:prstGeom prst="arc">
              <a:avLst>
                <a:gd name="adj1" fmla="val 10423954"/>
                <a:gd name="adj2" fmla="val 16371214"/>
              </a:avLst>
            </a:prstGeom>
            <a:ln w="57150">
              <a:solidFill>
                <a:srgbClr val="36FF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6" name="Oval 55"/>
            <p:cNvSpPr/>
            <p:nvPr/>
          </p:nvSpPr>
          <p:spPr>
            <a:xfrm>
              <a:off x="4631262" y="4300589"/>
              <a:ext cx="205781" cy="2164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7" name="Oval 56"/>
            <p:cNvSpPr/>
            <p:nvPr/>
          </p:nvSpPr>
          <p:spPr>
            <a:xfrm>
              <a:off x="3160860" y="3846040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8" name="Oval 57"/>
            <p:cNvSpPr/>
            <p:nvPr/>
          </p:nvSpPr>
          <p:spPr>
            <a:xfrm>
              <a:off x="3909823" y="5081922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9" name="Oval 58"/>
            <p:cNvSpPr/>
            <p:nvPr/>
          </p:nvSpPr>
          <p:spPr>
            <a:xfrm>
              <a:off x="1598818" y="4673891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0" name="Oval 59"/>
            <p:cNvSpPr/>
            <p:nvPr/>
          </p:nvSpPr>
          <p:spPr>
            <a:xfrm>
              <a:off x="2205216" y="3961965"/>
              <a:ext cx="205781" cy="21644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1" name="Oval 60"/>
            <p:cNvSpPr/>
            <p:nvPr/>
          </p:nvSpPr>
          <p:spPr>
            <a:xfrm>
              <a:off x="2664086" y="5131241"/>
              <a:ext cx="205781" cy="21644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92" name="Arc 91"/>
          <p:cNvSpPr/>
          <p:nvPr/>
        </p:nvSpPr>
        <p:spPr>
          <a:xfrm rot="18945875">
            <a:off x="3640742" y="2070975"/>
            <a:ext cx="4431136" cy="4396052"/>
          </a:xfrm>
          <a:prstGeom prst="arc">
            <a:avLst>
              <a:gd name="adj1" fmla="val 17290723"/>
              <a:gd name="adj2" fmla="val 20484255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229823" y="1605858"/>
                <a:ext cx="158412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∘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823" y="1605858"/>
                <a:ext cx="1584123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044890" y="3621378"/>
                <a:ext cx="54302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4463" y="3319149"/>
                <a:ext cx="543024" cy="923330"/>
              </a:xfrm>
              <a:prstGeom prst="rect">
                <a:avLst/>
              </a:prstGeom>
              <a:blipFill rotWithShape="0">
                <a:blip r:embed="rId5"/>
                <a:stretch>
                  <a:fillRect r="-33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/>
          <p:cNvGrpSpPr/>
          <p:nvPr/>
        </p:nvGrpSpPr>
        <p:grpSpPr>
          <a:xfrm>
            <a:off x="741521" y="2816474"/>
            <a:ext cx="10291841" cy="2991357"/>
            <a:chOff x="-737832" y="2514245"/>
            <a:chExt cx="10291841" cy="2991357"/>
          </a:xfrm>
        </p:grpSpPr>
        <p:sp>
          <p:nvSpPr>
            <p:cNvPr id="68" name="Curved Right Arrow 67"/>
            <p:cNvSpPr/>
            <p:nvPr/>
          </p:nvSpPr>
          <p:spPr>
            <a:xfrm>
              <a:off x="-737832" y="2514245"/>
              <a:ext cx="1207810" cy="2991357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-434463" y="3319149"/>
                  <a:ext cx="543024" cy="923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he-IL" sz="6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4463" y="3319149"/>
                  <a:ext cx="543024" cy="92333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337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8657482" y="3324228"/>
                  <a:ext cx="543024" cy="923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he-IL" sz="60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7482" y="3324228"/>
                  <a:ext cx="543024" cy="92333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6742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Curved Right Arrow 70"/>
            <p:cNvSpPr/>
            <p:nvPr/>
          </p:nvSpPr>
          <p:spPr>
            <a:xfrm flipH="1">
              <a:off x="8346199" y="2514245"/>
              <a:ext cx="1207810" cy="2991357"/>
            </a:xfrm>
            <a:prstGeom prst="curvedRightArrow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796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36">
        <p:fade/>
      </p:transition>
    </mc:Choice>
    <mc:Fallback xmlns="">
      <p:transition spd="med" advTm="593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163734" y="1585397"/>
                <a:ext cx="211725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734" y="1585397"/>
                <a:ext cx="211725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arallelogram 8"/>
          <p:cNvSpPr/>
          <p:nvPr/>
        </p:nvSpPr>
        <p:spPr>
          <a:xfrm>
            <a:off x="263352" y="5079803"/>
            <a:ext cx="11743592" cy="1640838"/>
          </a:xfrm>
          <a:prstGeom prst="parallelogram">
            <a:avLst>
              <a:gd name="adj" fmla="val 10355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this good enough?</a:t>
            </a:r>
            <a:endParaRPr lang="he-IL" dirty="0"/>
          </a:p>
        </p:txBody>
      </p:sp>
      <p:grpSp>
        <p:nvGrpSpPr>
          <p:cNvPr id="24" name="Group 23"/>
          <p:cNvGrpSpPr/>
          <p:nvPr/>
        </p:nvGrpSpPr>
        <p:grpSpPr>
          <a:xfrm>
            <a:off x="741521" y="2816474"/>
            <a:ext cx="10291841" cy="2991357"/>
            <a:chOff x="-737832" y="2514245"/>
            <a:chExt cx="10291841" cy="2991357"/>
          </a:xfrm>
        </p:grpSpPr>
        <p:sp>
          <p:nvSpPr>
            <p:cNvPr id="27" name="Curved Right Arrow 26"/>
            <p:cNvSpPr/>
            <p:nvPr/>
          </p:nvSpPr>
          <p:spPr>
            <a:xfrm>
              <a:off x="-737832" y="2514245"/>
              <a:ext cx="1207810" cy="2991357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42" name="Curved Right Arrow 41"/>
            <p:cNvSpPr/>
            <p:nvPr/>
          </p:nvSpPr>
          <p:spPr>
            <a:xfrm flipH="1">
              <a:off x="8346199" y="2514245"/>
              <a:ext cx="1207810" cy="2991357"/>
            </a:xfrm>
            <a:prstGeom prst="curvedRightArrow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  <p:sp>
        <p:nvSpPr>
          <p:cNvPr id="92" name="Arc 91"/>
          <p:cNvSpPr/>
          <p:nvPr/>
        </p:nvSpPr>
        <p:spPr>
          <a:xfrm rot="18945875">
            <a:off x="3640742" y="2070975"/>
            <a:ext cx="4431136" cy="4396052"/>
          </a:xfrm>
          <a:prstGeom prst="arc">
            <a:avLst>
              <a:gd name="adj1" fmla="val 17290723"/>
              <a:gd name="adj2" fmla="val 20484255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229823" y="1605858"/>
                <a:ext cx="158412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∘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823" y="1605858"/>
                <a:ext cx="1584123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4" t="11756" r="18948" b="5294"/>
          <a:stretch/>
        </p:blipFill>
        <p:spPr>
          <a:xfrm>
            <a:off x="6653110" y="1147054"/>
            <a:ext cx="2827266" cy="3661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4" t="17615" r="32281" b="7650"/>
          <a:stretch/>
        </p:blipFill>
        <p:spPr>
          <a:xfrm>
            <a:off x="2323790" y="2090675"/>
            <a:ext cx="2487358" cy="26650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724" y="5020983"/>
            <a:ext cx="8514477" cy="18777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2796" y="5042671"/>
            <a:ext cx="8520529" cy="184232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12667" y="4355099"/>
            <a:ext cx="137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0070C0"/>
                </a:solidFill>
              </a:rPr>
              <a:t>bijective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50866" y="4400145"/>
            <a:ext cx="1373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0070C0"/>
                </a:solidFill>
              </a:rPr>
              <a:t>bijective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764547" y="2900767"/>
            <a:ext cx="2237813" cy="98079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3200" dirty="0" err="1" smtClean="0">
                <a:solidFill>
                  <a:sysClr val="windowText" lastClr="000000"/>
                </a:solidFill>
              </a:rPr>
              <a:t>Tutte’s</a:t>
            </a:r>
            <a:r>
              <a:rPr lang="en-US" sz="3200" dirty="0" smtClean="0">
                <a:solidFill>
                  <a:sysClr val="windowText" lastClr="000000"/>
                </a:solidFill>
              </a:rPr>
              <a:t> embedding</a:t>
            </a:r>
            <a:endParaRPr lang="he-IL" sz="32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930165" y="3931647"/>
            <a:ext cx="1852289" cy="535159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3200" dirty="0" err="1" smtClean="0">
                <a:solidFill>
                  <a:sysClr val="windowText" lastClr="000000"/>
                </a:solidFill>
              </a:rPr>
              <a:t>Bijective</a:t>
            </a:r>
            <a:endParaRPr lang="en-US" sz="32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709402" y="4493416"/>
            <a:ext cx="4258806" cy="591768"/>
          </a:xfrm>
          <a:prstGeom prst="roundRect">
            <a:avLst/>
          </a:prstGeom>
          <a:solidFill>
            <a:srgbClr val="F7FF8B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3200" dirty="0" smtClean="0">
                <a:solidFill>
                  <a:sysClr val="windowText" lastClr="000000"/>
                </a:solidFill>
              </a:rPr>
              <a:t>Boundaries are identical</a:t>
            </a:r>
            <a:endParaRPr lang="he-IL" sz="32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044890" y="3621378"/>
                <a:ext cx="54302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4463" y="3319149"/>
                <a:ext cx="543024" cy="923330"/>
              </a:xfrm>
              <a:prstGeom prst="rect">
                <a:avLst/>
              </a:prstGeom>
              <a:blipFill rotWithShape="0">
                <a:blip r:embed="rId5"/>
                <a:stretch>
                  <a:fillRect r="-33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136835" y="3626457"/>
                <a:ext cx="54302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835" y="3626457"/>
                <a:ext cx="543024" cy="923330"/>
              </a:xfrm>
              <a:prstGeom prst="rect">
                <a:avLst/>
              </a:prstGeom>
              <a:blipFill rotWithShape="0">
                <a:blip r:embed="rId12"/>
                <a:stretch>
                  <a:fillRect r="-674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8278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022">
        <p:fade/>
      </p:transition>
    </mc:Choice>
    <mc:Fallback xmlns="">
      <p:transition spd="med" advTm="190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163734" y="1585397"/>
                <a:ext cx="211725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734" y="1585397"/>
                <a:ext cx="211725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arallelogram 8"/>
          <p:cNvSpPr/>
          <p:nvPr/>
        </p:nvSpPr>
        <p:spPr>
          <a:xfrm>
            <a:off x="263352" y="5079803"/>
            <a:ext cx="11743592" cy="1640838"/>
          </a:xfrm>
          <a:prstGeom prst="parallelogram">
            <a:avLst>
              <a:gd name="adj" fmla="val 10355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this good enough?</a:t>
            </a:r>
            <a:endParaRPr lang="he-IL" dirty="0"/>
          </a:p>
        </p:txBody>
      </p:sp>
      <p:grpSp>
        <p:nvGrpSpPr>
          <p:cNvPr id="24" name="Group 23"/>
          <p:cNvGrpSpPr/>
          <p:nvPr/>
        </p:nvGrpSpPr>
        <p:grpSpPr>
          <a:xfrm>
            <a:off x="741521" y="2816474"/>
            <a:ext cx="10291841" cy="2991357"/>
            <a:chOff x="-737832" y="2514245"/>
            <a:chExt cx="10291841" cy="2991357"/>
          </a:xfrm>
        </p:grpSpPr>
        <p:sp>
          <p:nvSpPr>
            <p:cNvPr id="27" name="Curved Right Arrow 26"/>
            <p:cNvSpPr/>
            <p:nvPr/>
          </p:nvSpPr>
          <p:spPr>
            <a:xfrm>
              <a:off x="-737832" y="2514245"/>
              <a:ext cx="1207810" cy="2991357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42" name="Curved Right Arrow 41"/>
            <p:cNvSpPr/>
            <p:nvPr/>
          </p:nvSpPr>
          <p:spPr>
            <a:xfrm flipH="1">
              <a:off x="8346199" y="2514245"/>
              <a:ext cx="1207810" cy="2991357"/>
            </a:xfrm>
            <a:prstGeom prst="curvedRightArrow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  <p:sp>
        <p:nvSpPr>
          <p:cNvPr id="92" name="Arc 91"/>
          <p:cNvSpPr/>
          <p:nvPr/>
        </p:nvSpPr>
        <p:spPr>
          <a:xfrm rot="18945875">
            <a:off x="3640742" y="2070975"/>
            <a:ext cx="4431136" cy="4396052"/>
          </a:xfrm>
          <a:prstGeom prst="arc">
            <a:avLst>
              <a:gd name="adj1" fmla="val 17290723"/>
              <a:gd name="adj2" fmla="val 20484255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229823" y="1605858"/>
                <a:ext cx="158412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∘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823" y="1605858"/>
                <a:ext cx="1584123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4" t="11756" r="18948" b="5294"/>
          <a:stretch/>
        </p:blipFill>
        <p:spPr>
          <a:xfrm>
            <a:off x="6653110" y="1147054"/>
            <a:ext cx="2827266" cy="3661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4" t="17615" r="32281" b="7650"/>
          <a:stretch/>
        </p:blipFill>
        <p:spPr>
          <a:xfrm>
            <a:off x="2323790" y="2090675"/>
            <a:ext cx="2487358" cy="266502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283596" y="3335357"/>
            <a:ext cx="1407373" cy="2591496"/>
            <a:chOff x="5392313" y="3390545"/>
            <a:chExt cx="1407373" cy="2591496"/>
          </a:xfrm>
        </p:grpSpPr>
        <p:sp>
          <p:nvSpPr>
            <p:cNvPr id="26" name="TextBox 25"/>
            <p:cNvSpPr txBox="1"/>
            <p:nvPr/>
          </p:nvSpPr>
          <p:spPr>
            <a:xfrm>
              <a:off x="5392313" y="3390545"/>
              <a:ext cx="14073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Distortion</a:t>
              </a:r>
              <a:endParaRPr lang="en-US" sz="24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23" t="6817" r="12233" b="10416"/>
            <a:stretch/>
          </p:blipFill>
          <p:spPr>
            <a:xfrm>
              <a:off x="5725093" y="3868188"/>
              <a:ext cx="687250" cy="2113853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6375BF"/>
              </a:clrFrom>
              <a:clrTo>
                <a:srgbClr val="6375B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" t="9051" r="54325" b="42649"/>
          <a:stretch/>
        </p:blipFill>
        <p:spPr>
          <a:xfrm>
            <a:off x="6920526" y="1330473"/>
            <a:ext cx="2808312" cy="3312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70" r="7352" b="54948"/>
          <a:stretch/>
        </p:blipFill>
        <p:spPr>
          <a:xfrm>
            <a:off x="1991543" y="1485759"/>
            <a:ext cx="2808313" cy="30896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9" r="25785" b="6405"/>
          <a:stretch/>
        </p:blipFill>
        <p:spPr>
          <a:xfrm>
            <a:off x="6277447" y="4993664"/>
            <a:ext cx="3842485" cy="17795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r="24579" b="7759"/>
          <a:stretch/>
        </p:blipFill>
        <p:spPr>
          <a:xfrm>
            <a:off x="1792806" y="5011693"/>
            <a:ext cx="4012193" cy="1745796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 rot="2705309">
            <a:off x="2914513" y="2717926"/>
            <a:ext cx="619579" cy="987009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 rot="3765716">
            <a:off x="7718120" y="2898393"/>
            <a:ext cx="1744087" cy="50606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044890" y="3621378"/>
                <a:ext cx="54302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4463" y="3319149"/>
                <a:ext cx="543024" cy="923330"/>
              </a:xfrm>
              <a:prstGeom prst="rect">
                <a:avLst/>
              </a:prstGeom>
              <a:blipFill rotWithShape="0">
                <a:blip r:embed="rId5"/>
                <a:stretch>
                  <a:fillRect r="-33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10136835" y="3626457"/>
                <a:ext cx="54302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835" y="3626457"/>
                <a:ext cx="543024" cy="923330"/>
              </a:xfrm>
              <a:prstGeom prst="rect">
                <a:avLst/>
              </a:prstGeom>
              <a:blipFill rotWithShape="0">
                <a:blip r:embed="rId14"/>
                <a:stretch>
                  <a:fillRect r="-674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2302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103">
        <p:fade/>
      </p:transition>
    </mc:Choice>
    <mc:Fallback xmlns="">
      <p:transition spd="med" advTm="181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163734" y="1585397"/>
                <a:ext cx="211725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734" y="1585397"/>
                <a:ext cx="211725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arallelogram 8"/>
          <p:cNvSpPr/>
          <p:nvPr/>
        </p:nvSpPr>
        <p:spPr>
          <a:xfrm>
            <a:off x="263352" y="5079803"/>
            <a:ext cx="11743592" cy="1640838"/>
          </a:xfrm>
          <a:prstGeom prst="parallelogram">
            <a:avLst>
              <a:gd name="adj" fmla="val 10355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2" name="Arc 91"/>
          <p:cNvSpPr/>
          <p:nvPr/>
        </p:nvSpPr>
        <p:spPr>
          <a:xfrm rot="18945875">
            <a:off x="3640742" y="2070975"/>
            <a:ext cx="4431136" cy="4396052"/>
          </a:xfrm>
          <a:prstGeom prst="arc">
            <a:avLst>
              <a:gd name="adj1" fmla="val 17290723"/>
              <a:gd name="adj2" fmla="val 20484255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229823" y="1605858"/>
                <a:ext cx="158412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∘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823" y="1605858"/>
                <a:ext cx="1584123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4" t="11756" r="18948" b="5294"/>
          <a:stretch/>
        </p:blipFill>
        <p:spPr>
          <a:xfrm>
            <a:off x="6653110" y="1147054"/>
            <a:ext cx="2827266" cy="3661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4" t="17615" r="32281" b="7650"/>
          <a:stretch/>
        </p:blipFill>
        <p:spPr>
          <a:xfrm>
            <a:off x="2323790" y="2090675"/>
            <a:ext cx="2487358" cy="266502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9" r="25785" b="6405"/>
          <a:stretch/>
        </p:blipFill>
        <p:spPr>
          <a:xfrm>
            <a:off x="6277447" y="4993664"/>
            <a:ext cx="3842485" cy="17795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r="24579" b="7759"/>
          <a:stretch/>
        </p:blipFill>
        <p:spPr>
          <a:xfrm>
            <a:off x="1792806" y="5011693"/>
            <a:ext cx="4012193" cy="17457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312712" y="-171400"/>
            <a:ext cx="12745416" cy="5112521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Rounded Rectangle 32"/>
          <p:cNvSpPr/>
          <p:nvPr/>
        </p:nvSpPr>
        <p:spPr>
          <a:xfrm>
            <a:off x="3540657" y="2163410"/>
            <a:ext cx="5110686" cy="98079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US" sz="3200" dirty="0" smtClean="0">
                <a:solidFill>
                  <a:sysClr val="windowText" lastClr="000000"/>
                </a:solidFill>
              </a:rPr>
              <a:t>Novel optimization algorithm</a:t>
            </a:r>
            <a:endParaRPr lang="he-IL" sz="3200" b="1" dirty="0">
              <a:solidFill>
                <a:sysClr val="windowText" lastClr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283596" y="3335357"/>
            <a:ext cx="1407373" cy="2591496"/>
            <a:chOff x="5392313" y="3390545"/>
            <a:chExt cx="1407373" cy="2591496"/>
          </a:xfrm>
        </p:grpSpPr>
        <p:sp>
          <p:nvSpPr>
            <p:cNvPr id="26" name="TextBox 25"/>
            <p:cNvSpPr txBox="1"/>
            <p:nvPr/>
          </p:nvSpPr>
          <p:spPr>
            <a:xfrm>
              <a:off x="5392313" y="3390545"/>
              <a:ext cx="14073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Distortion</a:t>
              </a:r>
              <a:endParaRPr lang="en-US" sz="24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23" t="6817" r="12233" b="10416"/>
            <a:stretch/>
          </p:blipFill>
          <p:spPr>
            <a:xfrm>
              <a:off x="5725093" y="3868188"/>
              <a:ext cx="687250" cy="2113853"/>
            </a:xfrm>
            <a:prstGeom prst="rect">
              <a:avLst/>
            </a:prstGeom>
          </p:spPr>
        </p:pic>
      </p:grpSp>
      <p:sp>
        <p:nvSpPr>
          <p:cNvPr id="34" name="Rounded Rectangle 33"/>
          <p:cNvSpPr/>
          <p:nvPr/>
        </p:nvSpPr>
        <p:spPr>
          <a:xfrm>
            <a:off x="2399474" y="3302321"/>
            <a:ext cx="7178550" cy="1080950"/>
          </a:xfrm>
          <a:prstGeom prst="roundRect">
            <a:avLst/>
          </a:prstGeom>
          <a:solidFill>
            <a:srgbClr val="E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US" sz="3200" b="1" dirty="0" smtClean="0">
                <a:solidFill>
                  <a:sysClr val="windowText" lastClr="000000"/>
                </a:solidFill>
              </a:rPr>
              <a:t>Problem</a:t>
            </a:r>
            <a:r>
              <a:rPr lang="en-US" sz="3200" dirty="0" smtClean="0">
                <a:solidFill>
                  <a:sysClr val="windowText" lastClr="000000"/>
                </a:solidFill>
              </a:rPr>
              <a:t>: fixed boundary causes distortion</a:t>
            </a:r>
            <a:endParaRPr lang="he-IL" sz="3200" b="1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Reduce the </a:t>
            </a:r>
            <a:r>
              <a:rPr lang="en-US" dirty="0" err="1" smtClean="0"/>
              <a:t>flattenings</a:t>
            </a:r>
            <a:r>
              <a:rPr lang="en-US" dirty="0" smtClean="0"/>
              <a:t>’ distortion!</a:t>
            </a:r>
            <a:endParaRPr lang="he-IL" dirty="0"/>
          </a:p>
        </p:txBody>
      </p:sp>
      <p:grpSp>
        <p:nvGrpSpPr>
          <p:cNvPr id="24" name="Group 23"/>
          <p:cNvGrpSpPr/>
          <p:nvPr/>
        </p:nvGrpSpPr>
        <p:grpSpPr>
          <a:xfrm>
            <a:off x="741521" y="2816474"/>
            <a:ext cx="10291841" cy="2991357"/>
            <a:chOff x="-737832" y="2514245"/>
            <a:chExt cx="10291841" cy="2991357"/>
          </a:xfrm>
        </p:grpSpPr>
        <p:sp>
          <p:nvSpPr>
            <p:cNvPr id="27" name="Curved Right Arrow 26"/>
            <p:cNvSpPr/>
            <p:nvPr/>
          </p:nvSpPr>
          <p:spPr>
            <a:xfrm>
              <a:off x="-737832" y="2514245"/>
              <a:ext cx="1207810" cy="2991357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42" name="Curved Right Arrow 41"/>
            <p:cNvSpPr/>
            <p:nvPr/>
          </p:nvSpPr>
          <p:spPr>
            <a:xfrm flipH="1">
              <a:off x="8346199" y="2514245"/>
              <a:ext cx="1207810" cy="2991357"/>
            </a:xfrm>
            <a:prstGeom prst="curvedRightArrow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2027899" y="5157230"/>
            <a:ext cx="3384376" cy="15179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Oval 34"/>
          <p:cNvSpPr/>
          <p:nvPr/>
        </p:nvSpPr>
        <p:spPr>
          <a:xfrm>
            <a:off x="6469786" y="5149802"/>
            <a:ext cx="3384376" cy="15179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044890" y="3621378"/>
                <a:ext cx="54302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4463" y="3319149"/>
                <a:ext cx="543024" cy="923330"/>
              </a:xfrm>
              <a:prstGeom prst="rect">
                <a:avLst/>
              </a:prstGeom>
              <a:blipFill rotWithShape="0">
                <a:blip r:embed="rId5"/>
                <a:stretch>
                  <a:fillRect r="-33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0136835" y="3626457"/>
                <a:ext cx="54302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835" y="3626457"/>
                <a:ext cx="543024" cy="923330"/>
              </a:xfrm>
              <a:prstGeom prst="rect">
                <a:avLst/>
              </a:prstGeom>
              <a:blipFill rotWithShape="0">
                <a:blip r:embed="rId13"/>
                <a:stretch>
                  <a:fillRect r="-674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180440" y="3282882"/>
                <a:ext cx="5548278" cy="2425216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min</m:t>
                          </m:r>
                        </m:fName>
                        <m:e>
                          <m:r>
                            <a:rPr lang="en-US" sz="36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h</m:t>
                          </m:r>
                          <m:r>
                            <a:rPr lang="en-US" sz="36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36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𝑟</m:t>
                          </m:r>
                          <m:r>
                            <a:rPr lang="en-US" sz="36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36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en-US" sz="36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600" dirty="0" smtClean="0">
                  <a:solidFill>
                    <a:prstClr val="black"/>
                  </a:solidFill>
                </a:endParaRP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smtClean="0">
                          <a:solidFill>
                            <a:prstClr val="black"/>
                          </a:solidFill>
                          <a:latin typeface="Cambria Math"/>
                        </a:rPr>
                        <m:t>s</m:t>
                      </m:r>
                      <m:r>
                        <m:rPr>
                          <m:nor/>
                        </m:rPr>
                        <a:rPr lang="en-US" sz="3600" smtClean="0">
                          <a:solidFill>
                            <a:prstClr val="black"/>
                          </a:solidFill>
                          <a:latin typeface="Cambria Math"/>
                        </a:rPr>
                        <m:t>.</m:t>
                      </m:r>
                      <m:r>
                        <m:rPr>
                          <m:nor/>
                        </m:rPr>
                        <a:rPr lang="en-US" sz="3600" smtClean="0">
                          <a:solidFill>
                            <a:prstClr val="black"/>
                          </a:solidFill>
                          <a:latin typeface="Cambria Math"/>
                        </a:rPr>
                        <m:t>t</m:t>
                      </m:r>
                      <m:r>
                        <m:rPr>
                          <m:nor/>
                        </m:rPr>
                        <a:rPr lang="en-US" sz="3600" smtClean="0">
                          <a:solidFill>
                            <a:prstClr val="black"/>
                          </a:solidFill>
                          <a:latin typeface="Cambria Math"/>
                        </a:rPr>
                        <m:t>.   </m:t>
                      </m:r>
                      <m:r>
                        <a:rPr lang="en-US" sz="3600" smtClean="0">
                          <a:solidFill>
                            <a:prstClr val="black"/>
                          </a:solidFill>
                          <a:latin typeface="Cambria Math"/>
                        </a:rPr>
                        <m:t>             </m:t>
                      </m:r>
                      <m:r>
                        <a:rPr lang="en-US" sz="36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smtClean="0">
                          <a:solidFill>
                            <a:prstClr val="black"/>
                          </a:solidFill>
                          <a:latin typeface="Cambria Math"/>
                        </a:rPr>
                        <m:t>Σ</m:t>
                      </m:r>
                      <m:r>
                        <a:rPr lang="en-US" sz="36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≤</m:t>
                      </m:r>
                      <m:r>
                        <a:rPr lang="en-US" sz="36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-US" sz="3600" dirty="0" smtClean="0">
                  <a:solidFill>
                    <a:prstClr val="black"/>
                  </a:solidFill>
                </a:endParaRPr>
              </a:p>
              <a:p>
                <a:pPr algn="l" rtl="0"/>
                <a:r>
                  <a:rPr lang="en-US" sz="3600" dirty="0">
                    <a:solidFill>
                      <a:prstClr val="black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3600" smtClean="0">
                        <a:solidFill>
                          <a:prstClr val="black"/>
                        </a:solidFill>
                        <a:latin typeface="Cambria Math"/>
                      </a:rPr>
                      <m:t>  </m:t>
                    </m:r>
                    <m:r>
                      <a:rPr lang="en-US" sz="36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sz="3600" i="1" smtClean="0">
                        <a:solidFill>
                          <a:prstClr val="black"/>
                        </a:solidFill>
                        <a:latin typeface="Cambria Math"/>
                      </a:rPr>
                      <m:t>𝜎</m:t>
                    </m:r>
                    <m:r>
                      <a:rPr lang="en-US" sz="3600" i="1" smtClean="0">
                        <a:solidFill>
                          <a:prstClr val="black"/>
                        </a:solidFill>
                        <a:latin typeface="Cambria Math"/>
                      </a:rPr>
                      <m:t>≥</m:t>
                    </m:r>
                    <m:r>
                      <a:rPr lang="en-US" sz="3600" i="1" smtClean="0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  <m:r>
                      <a:rPr lang="en-US" sz="3600" i="1" smtClean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en-US" sz="3600" dirty="0" smtClean="0">
                  <a:solidFill>
                    <a:prstClr val="black"/>
                  </a:solidFill>
                </a:endParaRPr>
              </a:p>
              <a:p>
                <a:pPr algn="l" rtl="0"/>
                <a:r>
                  <a:rPr lang="en-US" sz="3600" dirty="0" smtClean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4</m:t>
                        </m:r>
                        <m:r>
                          <a:rPr lang="en-US" sz="3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  <m:r>
                                  <a:rPr lang="en-US" sz="3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360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𝑢</m:t>
                                </m:r>
                              </m:e>
                            </m:d>
                          </m:e>
                          <m:sup>
                            <m:r>
                              <a:rPr lang="en-US" sz="3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sz="3600" i="1">
                        <a:solidFill>
                          <a:prstClr val="black"/>
                        </a:solidFill>
                        <a:latin typeface="Cambria Math"/>
                      </a:rPr>
                      <m:t>≤</m:t>
                    </m:r>
                    <m:r>
                      <a:rPr lang="en-US" sz="3600" i="1">
                        <a:solidFill>
                          <a:prstClr val="black"/>
                        </a:solidFill>
                        <a:latin typeface="Cambria Math"/>
                      </a:rPr>
                      <m:t>𝑠</m:t>
                    </m:r>
                    <m:r>
                      <a:rPr lang="en-US" sz="3600" i="1">
                        <a:solidFill>
                          <a:prstClr val="black"/>
                        </a:solidFill>
                        <a:latin typeface="Cambria Math"/>
                      </a:rPr>
                      <m:t>+</m:t>
                    </m:r>
                    <m:r>
                      <a:rPr lang="en-US" sz="3600" i="1" smtClean="0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</m:oMath>
                </a14:m>
                <a:endParaRPr lang="en-US" sz="3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440" y="3282882"/>
                <a:ext cx="5548278" cy="2425216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9443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3121">
        <p:fade/>
      </p:transition>
    </mc:Choice>
    <mc:Fallback xmlns="">
      <p:transition spd="med" advTm="23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6" grpId="0" animBg="1"/>
      <p:bldP spid="6" grpId="1" animBg="1"/>
      <p:bldP spid="35" grpId="0" animBg="1"/>
      <p:bldP spid="35" grpId="1" animBg="1"/>
      <p:bldP spid="25" grpId="0" animBg="1"/>
      <p:bldP spid="2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163734" y="1585397"/>
                <a:ext cx="211725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734" y="1585397"/>
                <a:ext cx="211725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arallelogram 8"/>
          <p:cNvSpPr/>
          <p:nvPr/>
        </p:nvSpPr>
        <p:spPr>
          <a:xfrm>
            <a:off x="263352" y="5079803"/>
            <a:ext cx="11743592" cy="1640838"/>
          </a:xfrm>
          <a:prstGeom prst="parallelogram">
            <a:avLst>
              <a:gd name="adj" fmla="val 10355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4" name="Group 23"/>
          <p:cNvGrpSpPr/>
          <p:nvPr/>
        </p:nvGrpSpPr>
        <p:grpSpPr>
          <a:xfrm>
            <a:off x="741521" y="2816474"/>
            <a:ext cx="10291841" cy="2991357"/>
            <a:chOff x="-737832" y="2514245"/>
            <a:chExt cx="10291841" cy="2991357"/>
          </a:xfrm>
        </p:grpSpPr>
        <p:sp>
          <p:nvSpPr>
            <p:cNvPr id="27" name="Curved Right Arrow 26"/>
            <p:cNvSpPr/>
            <p:nvPr/>
          </p:nvSpPr>
          <p:spPr>
            <a:xfrm>
              <a:off x="-737832" y="2514245"/>
              <a:ext cx="1207810" cy="2991357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42" name="Curved Right Arrow 41"/>
            <p:cNvSpPr/>
            <p:nvPr/>
          </p:nvSpPr>
          <p:spPr>
            <a:xfrm flipH="1">
              <a:off x="8346199" y="2514245"/>
              <a:ext cx="1207810" cy="2991357"/>
            </a:xfrm>
            <a:prstGeom prst="curvedRightArrow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  <p:sp>
        <p:nvSpPr>
          <p:cNvPr id="92" name="Arc 91"/>
          <p:cNvSpPr/>
          <p:nvPr/>
        </p:nvSpPr>
        <p:spPr>
          <a:xfrm rot="18945875">
            <a:off x="3640742" y="2070975"/>
            <a:ext cx="4431136" cy="4396052"/>
          </a:xfrm>
          <a:prstGeom prst="arc">
            <a:avLst>
              <a:gd name="adj1" fmla="val 17290723"/>
              <a:gd name="adj2" fmla="val 20484255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229823" y="1605858"/>
                <a:ext cx="158412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∘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823" y="1605858"/>
                <a:ext cx="1584123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4" t="11756" r="18948" b="5294"/>
          <a:stretch/>
        </p:blipFill>
        <p:spPr>
          <a:xfrm>
            <a:off x="6653110" y="1147054"/>
            <a:ext cx="2827266" cy="3661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4" t="17615" r="32281" b="7650"/>
          <a:stretch/>
        </p:blipFill>
        <p:spPr>
          <a:xfrm>
            <a:off x="2323790" y="2090675"/>
            <a:ext cx="2487358" cy="2665027"/>
          </a:xfrm>
          <a:prstGeom prst="rect">
            <a:avLst/>
          </a:prstGeom>
        </p:spPr>
      </p:pic>
      <p:sp>
        <p:nvSpPr>
          <p:cNvPr id="33" name="Title 1"/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Let the boundaries move!</a:t>
            </a:r>
            <a:endParaRPr lang="he-IL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9" r="25785" b="6405"/>
          <a:stretch/>
        </p:blipFill>
        <p:spPr>
          <a:xfrm>
            <a:off x="6277447" y="4993664"/>
            <a:ext cx="3842485" cy="177952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4" r="24579" b="7759"/>
          <a:stretch/>
        </p:blipFill>
        <p:spPr>
          <a:xfrm>
            <a:off x="1792806" y="5011693"/>
            <a:ext cx="4012193" cy="17457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1" r="25159" b="4680"/>
          <a:stretch/>
        </p:blipFill>
        <p:spPr>
          <a:xfrm>
            <a:off x="1887068" y="5096514"/>
            <a:ext cx="3805067" cy="15994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039" y="5095764"/>
            <a:ext cx="8683300" cy="1667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44890" y="3621378"/>
                <a:ext cx="54302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4463" y="3319149"/>
                <a:ext cx="543024" cy="923330"/>
              </a:xfrm>
              <a:prstGeom prst="rect">
                <a:avLst/>
              </a:prstGeom>
              <a:blipFill rotWithShape="0">
                <a:blip r:embed="rId5"/>
                <a:stretch>
                  <a:fillRect r="-33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0136835" y="3626457"/>
                <a:ext cx="54302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835" y="3626457"/>
                <a:ext cx="543024" cy="923330"/>
              </a:xfrm>
              <a:prstGeom prst="rect">
                <a:avLst/>
              </a:prstGeom>
              <a:blipFill rotWithShape="0">
                <a:blip r:embed="rId14"/>
                <a:stretch>
                  <a:fillRect r="-674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5283596" y="3335357"/>
            <a:ext cx="1407373" cy="2591496"/>
            <a:chOff x="5392313" y="3390545"/>
            <a:chExt cx="1407373" cy="2591496"/>
          </a:xfrm>
        </p:grpSpPr>
        <p:sp>
          <p:nvSpPr>
            <p:cNvPr id="41" name="TextBox 40"/>
            <p:cNvSpPr txBox="1"/>
            <p:nvPr/>
          </p:nvSpPr>
          <p:spPr>
            <a:xfrm>
              <a:off x="5392313" y="3390545"/>
              <a:ext cx="14073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Distortion</a:t>
              </a:r>
              <a:endParaRPr lang="en-US" sz="2400" dirty="0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23" t="6817" r="12233" b="10416"/>
            <a:stretch/>
          </p:blipFill>
          <p:spPr>
            <a:xfrm>
              <a:off x="5725093" y="3868188"/>
              <a:ext cx="687250" cy="211385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75854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94">
        <p:fade/>
      </p:transition>
    </mc:Choice>
    <mc:Fallback xmlns="">
      <p:transition spd="med" advTm="74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163734" y="1585397"/>
                <a:ext cx="211725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734" y="1585397"/>
                <a:ext cx="211725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arallelogram 8"/>
          <p:cNvSpPr/>
          <p:nvPr/>
        </p:nvSpPr>
        <p:spPr>
          <a:xfrm>
            <a:off x="263352" y="5079803"/>
            <a:ext cx="11743592" cy="1640838"/>
          </a:xfrm>
          <a:prstGeom prst="parallelogram">
            <a:avLst>
              <a:gd name="adj" fmla="val 10355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2" name="Arc 91"/>
          <p:cNvSpPr/>
          <p:nvPr/>
        </p:nvSpPr>
        <p:spPr>
          <a:xfrm rot="18945875">
            <a:off x="3640742" y="2070975"/>
            <a:ext cx="4431136" cy="4396052"/>
          </a:xfrm>
          <a:prstGeom prst="arc">
            <a:avLst>
              <a:gd name="adj1" fmla="val 17290723"/>
              <a:gd name="adj2" fmla="val 20484255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229823" y="1605858"/>
                <a:ext cx="158412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∘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823" y="1605858"/>
                <a:ext cx="1584123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4" t="11756" r="18948" b="5294"/>
          <a:stretch/>
        </p:blipFill>
        <p:spPr>
          <a:xfrm>
            <a:off x="6653110" y="1147054"/>
            <a:ext cx="2827266" cy="3661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4" t="17615" r="32281" b="7650"/>
          <a:stretch/>
        </p:blipFill>
        <p:spPr>
          <a:xfrm>
            <a:off x="2323790" y="2090675"/>
            <a:ext cx="2487358" cy="26650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039" y="5095764"/>
            <a:ext cx="8683300" cy="16674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1" r="25159" b="4680"/>
          <a:stretch/>
        </p:blipFill>
        <p:spPr>
          <a:xfrm>
            <a:off x="1887068" y="5096514"/>
            <a:ext cx="3805067" cy="159943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-312712" y="-171400"/>
            <a:ext cx="12745416" cy="5112521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Rounded Rectangle 25"/>
          <p:cNvSpPr/>
          <p:nvPr/>
        </p:nvSpPr>
        <p:spPr>
          <a:xfrm>
            <a:off x="4800821" y="3791951"/>
            <a:ext cx="2234082" cy="535159"/>
          </a:xfrm>
          <a:prstGeom prst="round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4000" dirty="0" err="1" smtClean="0">
                <a:solidFill>
                  <a:sysClr val="windowText" lastClr="000000"/>
                </a:solidFill>
              </a:rPr>
              <a:t>Bijective</a:t>
            </a:r>
            <a:endParaRPr lang="en-US" sz="4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372618" y="4421408"/>
            <a:ext cx="5288667" cy="591768"/>
          </a:xfrm>
          <a:prstGeom prst="roundRect">
            <a:avLst/>
          </a:prstGeom>
          <a:solidFill>
            <a:srgbClr val="F7FF8B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4000" dirty="0" smtClean="0">
                <a:solidFill>
                  <a:sysClr val="windowText" lastClr="000000"/>
                </a:solidFill>
              </a:rPr>
              <a:t>Boundaries are identical</a:t>
            </a:r>
            <a:endParaRPr lang="he-IL" sz="4000" dirty="0">
              <a:solidFill>
                <a:sysClr val="windowText" lastClr="000000"/>
              </a:solidFill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Let the boundaries move!</a:t>
            </a:r>
            <a:endParaRPr lang="he-IL" dirty="0"/>
          </a:p>
        </p:txBody>
      </p:sp>
      <p:grpSp>
        <p:nvGrpSpPr>
          <p:cNvPr id="24" name="Group 23"/>
          <p:cNvGrpSpPr/>
          <p:nvPr/>
        </p:nvGrpSpPr>
        <p:grpSpPr>
          <a:xfrm>
            <a:off x="741521" y="2816474"/>
            <a:ext cx="10291841" cy="2991357"/>
            <a:chOff x="-737832" y="2514245"/>
            <a:chExt cx="10291841" cy="2991357"/>
          </a:xfrm>
        </p:grpSpPr>
        <p:sp>
          <p:nvSpPr>
            <p:cNvPr id="27" name="Curved Right Arrow 26"/>
            <p:cNvSpPr/>
            <p:nvPr/>
          </p:nvSpPr>
          <p:spPr>
            <a:xfrm>
              <a:off x="-737832" y="2514245"/>
              <a:ext cx="1207810" cy="2991357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42" name="Curved Right Arrow 41"/>
            <p:cNvSpPr/>
            <p:nvPr/>
          </p:nvSpPr>
          <p:spPr>
            <a:xfrm flipH="1">
              <a:off x="8346199" y="2514245"/>
              <a:ext cx="1207810" cy="2991357"/>
            </a:xfrm>
            <a:prstGeom prst="curvedRightArrow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12540340" y="3879411"/>
            <a:ext cx="3492764" cy="53515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4000" dirty="0" smtClean="0">
                <a:solidFill>
                  <a:sysClr val="windowText" lastClr="000000"/>
                </a:solidFill>
              </a:rPr>
              <a:t>Locally injective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903564" y="1074841"/>
            <a:ext cx="4666957" cy="2650852"/>
            <a:chOff x="6696270" y="1514206"/>
            <a:chExt cx="4666957" cy="2650852"/>
          </a:xfrm>
        </p:grpSpPr>
        <p:grpSp>
          <p:nvGrpSpPr>
            <p:cNvPr id="37" name="Group 36"/>
            <p:cNvGrpSpPr/>
            <p:nvPr/>
          </p:nvGrpSpPr>
          <p:grpSpPr>
            <a:xfrm>
              <a:off x="6696270" y="1514206"/>
              <a:ext cx="4666957" cy="2650852"/>
              <a:chOff x="8116774" y="2620385"/>
              <a:chExt cx="4666957" cy="2650852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8116774" y="2708920"/>
                <a:ext cx="4666957" cy="2562317"/>
                <a:chOff x="9297444" y="2901123"/>
                <a:chExt cx="4666957" cy="2562317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9297444" y="2901123"/>
                  <a:ext cx="4666957" cy="2562317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 dirty="0"/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1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9651148" y="3504923"/>
                  <a:ext cx="3731849" cy="1787612"/>
                </a:xfrm>
                <a:prstGeom prst="rect">
                  <a:avLst/>
                </a:prstGeom>
              </p:spPr>
            </p:pic>
            <p:sp>
              <p:nvSpPr>
                <p:cNvPr id="46" name="Freeform 45"/>
                <p:cNvSpPr/>
                <p:nvPr/>
              </p:nvSpPr>
              <p:spPr>
                <a:xfrm>
                  <a:off x="11292918" y="4528577"/>
                  <a:ext cx="565611" cy="344445"/>
                </a:xfrm>
                <a:custGeom>
                  <a:avLst/>
                  <a:gdLst>
                    <a:gd name="connsiteX0" fmla="*/ 3108 w 565611"/>
                    <a:gd name="connsiteY0" fmla="*/ 223935 h 344445"/>
                    <a:gd name="connsiteX1" fmla="*/ 32433 w 565611"/>
                    <a:gd name="connsiteY1" fmla="*/ 205274 h 344445"/>
                    <a:gd name="connsiteX2" fmla="*/ 45763 w 565611"/>
                    <a:gd name="connsiteY2" fmla="*/ 197276 h 344445"/>
                    <a:gd name="connsiteX3" fmla="*/ 53760 w 565611"/>
                    <a:gd name="connsiteY3" fmla="*/ 191944 h 344445"/>
                    <a:gd name="connsiteX4" fmla="*/ 67090 w 565611"/>
                    <a:gd name="connsiteY4" fmla="*/ 183947 h 344445"/>
                    <a:gd name="connsiteX5" fmla="*/ 75087 w 565611"/>
                    <a:gd name="connsiteY5" fmla="*/ 175949 h 344445"/>
                    <a:gd name="connsiteX6" fmla="*/ 83085 w 565611"/>
                    <a:gd name="connsiteY6" fmla="*/ 170617 h 344445"/>
                    <a:gd name="connsiteX7" fmla="*/ 91083 w 565611"/>
                    <a:gd name="connsiteY7" fmla="*/ 154622 h 344445"/>
                    <a:gd name="connsiteX8" fmla="*/ 96414 w 565611"/>
                    <a:gd name="connsiteY8" fmla="*/ 143958 h 344445"/>
                    <a:gd name="connsiteX9" fmla="*/ 99080 w 565611"/>
                    <a:gd name="connsiteY9" fmla="*/ 133295 h 344445"/>
                    <a:gd name="connsiteX10" fmla="*/ 120407 w 565611"/>
                    <a:gd name="connsiteY10" fmla="*/ 109302 h 344445"/>
                    <a:gd name="connsiteX11" fmla="*/ 133737 w 565611"/>
                    <a:gd name="connsiteY11" fmla="*/ 98638 h 344445"/>
                    <a:gd name="connsiteX12" fmla="*/ 139069 w 565611"/>
                    <a:gd name="connsiteY12" fmla="*/ 90641 h 344445"/>
                    <a:gd name="connsiteX13" fmla="*/ 160396 w 565611"/>
                    <a:gd name="connsiteY13" fmla="*/ 77311 h 344445"/>
                    <a:gd name="connsiteX14" fmla="*/ 184389 w 565611"/>
                    <a:gd name="connsiteY14" fmla="*/ 66648 h 344445"/>
                    <a:gd name="connsiteX15" fmla="*/ 203050 w 565611"/>
                    <a:gd name="connsiteY15" fmla="*/ 55984 h 344445"/>
                    <a:gd name="connsiteX16" fmla="*/ 219045 w 565611"/>
                    <a:gd name="connsiteY16" fmla="*/ 45321 h 344445"/>
                    <a:gd name="connsiteX17" fmla="*/ 237707 w 565611"/>
                    <a:gd name="connsiteY17" fmla="*/ 37323 h 344445"/>
                    <a:gd name="connsiteX18" fmla="*/ 259034 w 565611"/>
                    <a:gd name="connsiteY18" fmla="*/ 23993 h 344445"/>
                    <a:gd name="connsiteX19" fmla="*/ 299022 w 565611"/>
                    <a:gd name="connsiteY19" fmla="*/ 10664 h 344445"/>
                    <a:gd name="connsiteX20" fmla="*/ 309686 w 565611"/>
                    <a:gd name="connsiteY20" fmla="*/ 5332 h 344445"/>
                    <a:gd name="connsiteX21" fmla="*/ 323015 w 565611"/>
                    <a:gd name="connsiteY21" fmla="*/ 2666 h 344445"/>
                    <a:gd name="connsiteX22" fmla="*/ 405658 w 565611"/>
                    <a:gd name="connsiteY22" fmla="*/ 0 h 344445"/>
                    <a:gd name="connsiteX23" fmla="*/ 472305 w 565611"/>
                    <a:gd name="connsiteY23" fmla="*/ 5332 h 344445"/>
                    <a:gd name="connsiteX24" fmla="*/ 504296 w 565611"/>
                    <a:gd name="connsiteY24" fmla="*/ 18662 h 344445"/>
                    <a:gd name="connsiteX25" fmla="*/ 512293 w 565611"/>
                    <a:gd name="connsiteY25" fmla="*/ 23993 h 344445"/>
                    <a:gd name="connsiteX26" fmla="*/ 522957 w 565611"/>
                    <a:gd name="connsiteY26" fmla="*/ 26659 h 344445"/>
                    <a:gd name="connsiteX27" fmla="*/ 538952 w 565611"/>
                    <a:gd name="connsiteY27" fmla="*/ 31991 h 344445"/>
                    <a:gd name="connsiteX28" fmla="*/ 546950 w 565611"/>
                    <a:gd name="connsiteY28" fmla="*/ 34657 h 344445"/>
                    <a:gd name="connsiteX29" fmla="*/ 557613 w 565611"/>
                    <a:gd name="connsiteY29" fmla="*/ 39989 h 344445"/>
                    <a:gd name="connsiteX30" fmla="*/ 562945 w 565611"/>
                    <a:gd name="connsiteY30" fmla="*/ 50652 h 344445"/>
                    <a:gd name="connsiteX31" fmla="*/ 565611 w 565611"/>
                    <a:gd name="connsiteY31" fmla="*/ 61316 h 344445"/>
                    <a:gd name="connsiteX32" fmla="*/ 562945 w 565611"/>
                    <a:gd name="connsiteY32" fmla="*/ 146624 h 344445"/>
                    <a:gd name="connsiteX33" fmla="*/ 560279 w 565611"/>
                    <a:gd name="connsiteY33" fmla="*/ 178615 h 344445"/>
                    <a:gd name="connsiteX34" fmla="*/ 557613 w 565611"/>
                    <a:gd name="connsiteY34" fmla="*/ 186613 h 344445"/>
                    <a:gd name="connsiteX35" fmla="*/ 554947 w 565611"/>
                    <a:gd name="connsiteY35" fmla="*/ 202608 h 344445"/>
                    <a:gd name="connsiteX36" fmla="*/ 546950 w 565611"/>
                    <a:gd name="connsiteY36" fmla="*/ 213272 h 344445"/>
                    <a:gd name="connsiteX37" fmla="*/ 541618 w 565611"/>
                    <a:gd name="connsiteY37" fmla="*/ 221269 h 344445"/>
                    <a:gd name="connsiteX38" fmla="*/ 536286 w 565611"/>
                    <a:gd name="connsiteY38" fmla="*/ 234599 h 344445"/>
                    <a:gd name="connsiteX39" fmla="*/ 530954 w 565611"/>
                    <a:gd name="connsiteY39" fmla="*/ 242596 h 344445"/>
                    <a:gd name="connsiteX40" fmla="*/ 525623 w 565611"/>
                    <a:gd name="connsiteY40" fmla="*/ 253260 h 344445"/>
                    <a:gd name="connsiteX41" fmla="*/ 509627 w 565611"/>
                    <a:gd name="connsiteY41" fmla="*/ 263923 h 344445"/>
                    <a:gd name="connsiteX42" fmla="*/ 490966 w 565611"/>
                    <a:gd name="connsiteY42" fmla="*/ 277253 h 344445"/>
                    <a:gd name="connsiteX43" fmla="*/ 474971 w 565611"/>
                    <a:gd name="connsiteY43" fmla="*/ 282585 h 344445"/>
                    <a:gd name="connsiteX44" fmla="*/ 453644 w 565611"/>
                    <a:gd name="connsiteY44" fmla="*/ 287916 h 344445"/>
                    <a:gd name="connsiteX45" fmla="*/ 445646 w 565611"/>
                    <a:gd name="connsiteY45" fmla="*/ 293248 h 344445"/>
                    <a:gd name="connsiteX46" fmla="*/ 426985 w 565611"/>
                    <a:gd name="connsiteY46" fmla="*/ 298580 h 344445"/>
                    <a:gd name="connsiteX47" fmla="*/ 418987 w 565611"/>
                    <a:gd name="connsiteY47" fmla="*/ 301246 h 344445"/>
                    <a:gd name="connsiteX48" fmla="*/ 405658 w 565611"/>
                    <a:gd name="connsiteY48" fmla="*/ 309244 h 344445"/>
                    <a:gd name="connsiteX49" fmla="*/ 389662 w 565611"/>
                    <a:gd name="connsiteY49" fmla="*/ 314575 h 344445"/>
                    <a:gd name="connsiteX50" fmla="*/ 349674 w 565611"/>
                    <a:gd name="connsiteY50" fmla="*/ 325239 h 344445"/>
                    <a:gd name="connsiteX51" fmla="*/ 341676 w 565611"/>
                    <a:gd name="connsiteY51" fmla="*/ 327905 h 344445"/>
                    <a:gd name="connsiteX52" fmla="*/ 309686 w 565611"/>
                    <a:gd name="connsiteY52" fmla="*/ 333237 h 344445"/>
                    <a:gd name="connsiteX53" fmla="*/ 293690 w 565611"/>
                    <a:gd name="connsiteY53" fmla="*/ 335902 h 344445"/>
                    <a:gd name="connsiteX54" fmla="*/ 208382 w 565611"/>
                    <a:gd name="connsiteY54" fmla="*/ 338568 h 344445"/>
                    <a:gd name="connsiteX55" fmla="*/ 24435 w 565611"/>
                    <a:gd name="connsiteY55" fmla="*/ 338568 h 344445"/>
                    <a:gd name="connsiteX56" fmla="*/ 19104 w 565611"/>
                    <a:gd name="connsiteY56" fmla="*/ 330571 h 344445"/>
                    <a:gd name="connsiteX57" fmla="*/ 8440 w 565611"/>
                    <a:gd name="connsiteY57" fmla="*/ 306578 h 344445"/>
                    <a:gd name="connsiteX58" fmla="*/ 5774 w 565611"/>
                    <a:gd name="connsiteY58" fmla="*/ 287916 h 344445"/>
                    <a:gd name="connsiteX59" fmla="*/ 442 w 565611"/>
                    <a:gd name="connsiteY59" fmla="*/ 279919 h 344445"/>
                    <a:gd name="connsiteX60" fmla="*/ 11106 w 565611"/>
                    <a:gd name="connsiteY60" fmla="*/ 215937 h 344445"/>
                    <a:gd name="connsiteX61" fmla="*/ 3108 w 565611"/>
                    <a:gd name="connsiteY61" fmla="*/ 223935 h 344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565611" h="344445">
                      <a:moveTo>
                        <a:pt x="3108" y="223935"/>
                      </a:moveTo>
                      <a:cubicBezTo>
                        <a:pt x="6662" y="222158"/>
                        <a:pt x="22608" y="211415"/>
                        <a:pt x="32433" y="205274"/>
                      </a:cubicBezTo>
                      <a:cubicBezTo>
                        <a:pt x="36827" y="202528"/>
                        <a:pt x="41452" y="200151"/>
                        <a:pt x="45763" y="197276"/>
                      </a:cubicBezTo>
                      <a:cubicBezTo>
                        <a:pt x="48429" y="195499"/>
                        <a:pt x="51043" y="193642"/>
                        <a:pt x="53760" y="191944"/>
                      </a:cubicBezTo>
                      <a:cubicBezTo>
                        <a:pt x="58154" y="189198"/>
                        <a:pt x="62945" y="187056"/>
                        <a:pt x="67090" y="183947"/>
                      </a:cubicBezTo>
                      <a:cubicBezTo>
                        <a:pt x="70106" y="181685"/>
                        <a:pt x="72191" y="178363"/>
                        <a:pt x="75087" y="175949"/>
                      </a:cubicBezTo>
                      <a:cubicBezTo>
                        <a:pt x="77548" y="173898"/>
                        <a:pt x="80419" y="172394"/>
                        <a:pt x="83085" y="170617"/>
                      </a:cubicBezTo>
                      <a:cubicBezTo>
                        <a:pt x="93328" y="155254"/>
                        <a:pt x="84464" y="170069"/>
                        <a:pt x="91083" y="154622"/>
                      </a:cubicBezTo>
                      <a:cubicBezTo>
                        <a:pt x="92648" y="150969"/>
                        <a:pt x="95019" y="147679"/>
                        <a:pt x="96414" y="143958"/>
                      </a:cubicBezTo>
                      <a:cubicBezTo>
                        <a:pt x="97700" y="140527"/>
                        <a:pt x="97637" y="136662"/>
                        <a:pt x="99080" y="133295"/>
                      </a:cubicBezTo>
                      <a:cubicBezTo>
                        <a:pt x="103737" y="122430"/>
                        <a:pt x="113578" y="119545"/>
                        <a:pt x="120407" y="109302"/>
                      </a:cubicBezTo>
                      <a:cubicBezTo>
                        <a:pt x="127298" y="98966"/>
                        <a:pt x="122699" y="102317"/>
                        <a:pt x="133737" y="98638"/>
                      </a:cubicBezTo>
                      <a:cubicBezTo>
                        <a:pt x="135514" y="95972"/>
                        <a:pt x="136804" y="92906"/>
                        <a:pt x="139069" y="90641"/>
                      </a:cubicBezTo>
                      <a:cubicBezTo>
                        <a:pt x="147172" y="82538"/>
                        <a:pt x="150891" y="82591"/>
                        <a:pt x="160396" y="77311"/>
                      </a:cubicBezTo>
                      <a:cubicBezTo>
                        <a:pt x="179262" y="66830"/>
                        <a:pt x="167005" y="70994"/>
                        <a:pt x="184389" y="66648"/>
                      </a:cubicBezTo>
                      <a:cubicBezTo>
                        <a:pt x="202342" y="48693"/>
                        <a:pt x="181570" y="66723"/>
                        <a:pt x="203050" y="55984"/>
                      </a:cubicBezTo>
                      <a:cubicBezTo>
                        <a:pt x="208781" y="53118"/>
                        <a:pt x="213314" y="48187"/>
                        <a:pt x="219045" y="45321"/>
                      </a:cubicBezTo>
                      <a:cubicBezTo>
                        <a:pt x="232223" y="38732"/>
                        <a:pt x="225939" y="41246"/>
                        <a:pt x="237707" y="37323"/>
                      </a:cubicBezTo>
                      <a:cubicBezTo>
                        <a:pt x="250602" y="24426"/>
                        <a:pt x="240281" y="32648"/>
                        <a:pt x="259034" y="23993"/>
                      </a:cubicBezTo>
                      <a:cubicBezTo>
                        <a:pt x="289233" y="10055"/>
                        <a:pt x="269922" y="14821"/>
                        <a:pt x="299022" y="10664"/>
                      </a:cubicBezTo>
                      <a:cubicBezTo>
                        <a:pt x="302577" y="8887"/>
                        <a:pt x="305916" y="6589"/>
                        <a:pt x="309686" y="5332"/>
                      </a:cubicBezTo>
                      <a:cubicBezTo>
                        <a:pt x="313984" y="3899"/>
                        <a:pt x="318491" y="2917"/>
                        <a:pt x="323015" y="2666"/>
                      </a:cubicBezTo>
                      <a:cubicBezTo>
                        <a:pt x="350535" y="1137"/>
                        <a:pt x="378110" y="889"/>
                        <a:pt x="405658" y="0"/>
                      </a:cubicBezTo>
                      <a:cubicBezTo>
                        <a:pt x="447899" y="2112"/>
                        <a:pt x="445499" y="-625"/>
                        <a:pt x="472305" y="5332"/>
                      </a:cubicBezTo>
                      <a:cubicBezTo>
                        <a:pt x="485278" y="8215"/>
                        <a:pt x="491410" y="10072"/>
                        <a:pt x="504296" y="18662"/>
                      </a:cubicBezTo>
                      <a:cubicBezTo>
                        <a:pt x="506962" y="20439"/>
                        <a:pt x="509348" y="22731"/>
                        <a:pt x="512293" y="23993"/>
                      </a:cubicBezTo>
                      <a:cubicBezTo>
                        <a:pt x="515661" y="25436"/>
                        <a:pt x="519447" y="25606"/>
                        <a:pt x="522957" y="26659"/>
                      </a:cubicBezTo>
                      <a:cubicBezTo>
                        <a:pt x="528340" y="28274"/>
                        <a:pt x="533620" y="30214"/>
                        <a:pt x="538952" y="31991"/>
                      </a:cubicBezTo>
                      <a:cubicBezTo>
                        <a:pt x="541618" y="32880"/>
                        <a:pt x="544437" y="33400"/>
                        <a:pt x="546950" y="34657"/>
                      </a:cubicBezTo>
                      <a:lnTo>
                        <a:pt x="557613" y="39989"/>
                      </a:lnTo>
                      <a:cubicBezTo>
                        <a:pt x="559390" y="43543"/>
                        <a:pt x="561550" y="46931"/>
                        <a:pt x="562945" y="50652"/>
                      </a:cubicBezTo>
                      <a:cubicBezTo>
                        <a:pt x="564232" y="54083"/>
                        <a:pt x="565611" y="57652"/>
                        <a:pt x="565611" y="61316"/>
                      </a:cubicBezTo>
                      <a:cubicBezTo>
                        <a:pt x="565611" y="89766"/>
                        <a:pt x="564237" y="118203"/>
                        <a:pt x="562945" y="146624"/>
                      </a:cubicBezTo>
                      <a:cubicBezTo>
                        <a:pt x="562459" y="157314"/>
                        <a:pt x="561693" y="168008"/>
                        <a:pt x="560279" y="178615"/>
                      </a:cubicBezTo>
                      <a:cubicBezTo>
                        <a:pt x="559908" y="181401"/>
                        <a:pt x="558223" y="183870"/>
                        <a:pt x="557613" y="186613"/>
                      </a:cubicBezTo>
                      <a:cubicBezTo>
                        <a:pt x="556440" y="191889"/>
                        <a:pt x="556954" y="197589"/>
                        <a:pt x="554947" y="202608"/>
                      </a:cubicBezTo>
                      <a:cubicBezTo>
                        <a:pt x="553297" y="206733"/>
                        <a:pt x="549532" y="209656"/>
                        <a:pt x="546950" y="213272"/>
                      </a:cubicBezTo>
                      <a:cubicBezTo>
                        <a:pt x="545088" y="215879"/>
                        <a:pt x="543051" y="218403"/>
                        <a:pt x="541618" y="221269"/>
                      </a:cubicBezTo>
                      <a:cubicBezTo>
                        <a:pt x="539478" y="225549"/>
                        <a:pt x="538426" y="230319"/>
                        <a:pt x="536286" y="234599"/>
                      </a:cubicBezTo>
                      <a:cubicBezTo>
                        <a:pt x="534853" y="237465"/>
                        <a:pt x="532544" y="239814"/>
                        <a:pt x="530954" y="242596"/>
                      </a:cubicBezTo>
                      <a:cubicBezTo>
                        <a:pt x="528982" y="246047"/>
                        <a:pt x="528433" y="250450"/>
                        <a:pt x="525623" y="253260"/>
                      </a:cubicBezTo>
                      <a:cubicBezTo>
                        <a:pt x="521092" y="257791"/>
                        <a:pt x="514753" y="260078"/>
                        <a:pt x="509627" y="263923"/>
                      </a:cubicBezTo>
                      <a:cubicBezTo>
                        <a:pt x="508192" y="264999"/>
                        <a:pt x="494158" y="275834"/>
                        <a:pt x="490966" y="277253"/>
                      </a:cubicBezTo>
                      <a:cubicBezTo>
                        <a:pt x="485830" y="279536"/>
                        <a:pt x="480423" y="281222"/>
                        <a:pt x="474971" y="282585"/>
                      </a:cubicBezTo>
                      <a:lnTo>
                        <a:pt x="453644" y="287916"/>
                      </a:lnTo>
                      <a:cubicBezTo>
                        <a:pt x="450978" y="289693"/>
                        <a:pt x="448621" y="292058"/>
                        <a:pt x="445646" y="293248"/>
                      </a:cubicBezTo>
                      <a:cubicBezTo>
                        <a:pt x="439639" y="295651"/>
                        <a:pt x="433181" y="296721"/>
                        <a:pt x="426985" y="298580"/>
                      </a:cubicBezTo>
                      <a:cubicBezTo>
                        <a:pt x="424293" y="299388"/>
                        <a:pt x="421501" y="299989"/>
                        <a:pt x="418987" y="301246"/>
                      </a:cubicBezTo>
                      <a:cubicBezTo>
                        <a:pt x="414353" y="303563"/>
                        <a:pt x="410375" y="307100"/>
                        <a:pt x="405658" y="309244"/>
                      </a:cubicBezTo>
                      <a:cubicBezTo>
                        <a:pt x="400541" y="311570"/>
                        <a:pt x="395066" y="313031"/>
                        <a:pt x="389662" y="314575"/>
                      </a:cubicBezTo>
                      <a:cubicBezTo>
                        <a:pt x="376398" y="318365"/>
                        <a:pt x="362966" y="321547"/>
                        <a:pt x="349674" y="325239"/>
                      </a:cubicBezTo>
                      <a:cubicBezTo>
                        <a:pt x="346966" y="325991"/>
                        <a:pt x="344402" y="327223"/>
                        <a:pt x="341676" y="327905"/>
                      </a:cubicBezTo>
                      <a:cubicBezTo>
                        <a:pt x="330415" y="330720"/>
                        <a:pt x="321420" y="331432"/>
                        <a:pt x="309686" y="333237"/>
                      </a:cubicBezTo>
                      <a:cubicBezTo>
                        <a:pt x="304343" y="334059"/>
                        <a:pt x="299088" y="335618"/>
                        <a:pt x="293690" y="335902"/>
                      </a:cubicBezTo>
                      <a:cubicBezTo>
                        <a:pt x="265279" y="337397"/>
                        <a:pt x="236818" y="337679"/>
                        <a:pt x="208382" y="338568"/>
                      </a:cubicBezTo>
                      <a:cubicBezTo>
                        <a:pt x="138296" y="346356"/>
                        <a:pt x="146668" y="346454"/>
                        <a:pt x="24435" y="338568"/>
                      </a:cubicBezTo>
                      <a:cubicBezTo>
                        <a:pt x="21238" y="338362"/>
                        <a:pt x="20405" y="333499"/>
                        <a:pt x="19104" y="330571"/>
                      </a:cubicBezTo>
                      <a:cubicBezTo>
                        <a:pt x="6417" y="302024"/>
                        <a:pt x="20505" y="324673"/>
                        <a:pt x="8440" y="306578"/>
                      </a:cubicBezTo>
                      <a:cubicBezTo>
                        <a:pt x="7551" y="300357"/>
                        <a:pt x="7580" y="293935"/>
                        <a:pt x="5774" y="287916"/>
                      </a:cubicBezTo>
                      <a:cubicBezTo>
                        <a:pt x="4853" y="284847"/>
                        <a:pt x="602" y="283119"/>
                        <a:pt x="442" y="279919"/>
                      </a:cubicBezTo>
                      <a:cubicBezTo>
                        <a:pt x="-537" y="260346"/>
                        <a:pt x="-949" y="234019"/>
                        <a:pt x="11106" y="215937"/>
                      </a:cubicBezTo>
                      <a:cubicBezTo>
                        <a:pt x="12500" y="213846"/>
                        <a:pt x="-446" y="225712"/>
                        <a:pt x="3108" y="22393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9618970" y="2620385"/>
                <a:ext cx="1308464" cy="1839903"/>
                <a:chOff x="9618970" y="2620385"/>
                <a:chExt cx="1308464" cy="1839903"/>
              </a:xfrm>
            </p:grpSpPr>
            <p:sp>
              <p:nvSpPr>
                <p:cNvPr id="41" name="Arc 40"/>
                <p:cNvSpPr/>
                <p:nvPr/>
              </p:nvSpPr>
              <p:spPr>
                <a:xfrm rot="18907342">
                  <a:off x="9618970" y="3151824"/>
                  <a:ext cx="1308464" cy="1308464"/>
                </a:xfrm>
                <a:prstGeom prst="arc">
                  <a:avLst>
                    <a:gd name="adj1" fmla="val 16200000"/>
                    <a:gd name="adj2" fmla="val 579981"/>
                  </a:avLst>
                </a:prstGeom>
                <a:ln w="7620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10071423" y="2620385"/>
                      <a:ext cx="378045" cy="55399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1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</a:rPr>
                              <m:t>Φ</m:t>
                            </m:r>
                          </m:oMath>
                        </m:oMathPara>
                      </a14:m>
                      <a:endParaRPr lang="he-IL" sz="3600" dirty="0"/>
                    </a:p>
                  </p:txBody>
                </p:sp>
              </mc:Choice>
              <mc:Fallback xmlns="">
                <p:sp>
                  <p:nvSpPr>
                    <p:cNvPr id="51" name="TextBox 5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71423" y="2620385"/>
                      <a:ext cx="378045" cy="553998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8" name="Rectangle 37"/>
            <p:cNvSpPr/>
            <p:nvPr/>
          </p:nvSpPr>
          <p:spPr>
            <a:xfrm>
              <a:off x="9756962" y="1659396"/>
              <a:ext cx="154276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rtl="0"/>
              <a:r>
                <a:rPr lang="en-US" sz="2400" dirty="0" smtClean="0">
                  <a:solidFill>
                    <a:srgbClr val="FF0000"/>
                  </a:solidFill>
                </a:rPr>
                <a:t>Not</a:t>
              </a:r>
              <a:r>
                <a:rPr lang="en-US" sz="2400" dirty="0" smtClean="0"/>
                <a:t> Locally Injective</a:t>
              </a:r>
              <a:endParaRPr lang="en-US" sz="24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607608" y="913650"/>
            <a:ext cx="3061767" cy="3061767"/>
            <a:chOff x="3280264" y="-2286536"/>
            <a:chExt cx="3061767" cy="3061767"/>
          </a:xfrm>
        </p:grpSpPr>
        <p:sp>
          <p:nvSpPr>
            <p:cNvPr id="48" name="Rectangle 47"/>
            <p:cNvSpPr/>
            <p:nvPr/>
          </p:nvSpPr>
          <p:spPr>
            <a:xfrm rot="2700000">
              <a:off x="3215680" y="-907856"/>
              <a:ext cx="3061767" cy="3044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Rectangle 48"/>
            <p:cNvSpPr/>
            <p:nvPr/>
          </p:nvSpPr>
          <p:spPr>
            <a:xfrm rot="18900000">
              <a:off x="3280264" y="-898574"/>
              <a:ext cx="3061767" cy="3044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177906" y="1084818"/>
            <a:ext cx="4666957" cy="2640858"/>
            <a:chOff x="342341" y="1447291"/>
            <a:chExt cx="4666957" cy="2640858"/>
          </a:xfrm>
        </p:grpSpPr>
        <p:grpSp>
          <p:nvGrpSpPr>
            <p:cNvPr id="51" name="Group 50"/>
            <p:cNvGrpSpPr/>
            <p:nvPr/>
          </p:nvGrpSpPr>
          <p:grpSpPr>
            <a:xfrm>
              <a:off x="342341" y="1447291"/>
              <a:ext cx="4666957" cy="2640858"/>
              <a:chOff x="2525487" y="2357235"/>
              <a:chExt cx="4666957" cy="2640858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2525487" y="2437425"/>
                <a:ext cx="4666957" cy="2560668"/>
                <a:chOff x="-5452573" y="2809252"/>
                <a:chExt cx="4666957" cy="2560668"/>
              </a:xfrm>
            </p:grpSpPr>
            <p:sp>
              <p:nvSpPr>
                <p:cNvPr id="56" name="Rounded Rectangle 55"/>
                <p:cNvSpPr/>
                <p:nvPr/>
              </p:nvSpPr>
              <p:spPr>
                <a:xfrm>
                  <a:off x="-5452573" y="2809252"/>
                  <a:ext cx="4666957" cy="2560668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 dirty="0"/>
                </a:p>
              </p:txBody>
            </p:sp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-5129939" y="3362376"/>
                  <a:ext cx="4065366" cy="1823988"/>
                </a:xfrm>
                <a:prstGeom prst="rect">
                  <a:avLst/>
                </a:prstGeom>
              </p:spPr>
            </p:pic>
            <p:sp>
              <p:nvSpPr>
                <p:cNvPr id="58" name="Freeform 57"/>
                <p:cNvSpPr/>
                <p:nvPr/>
              </p:nvSpPr>
              <p:spPr>
                <a:xfrm>
                  <a:off x="-3476762" y="4297413"/>
                  <a:ext cx="565611" cy="344445"/>
                </a:xfrm>
                <a:custGeom>
                  <a:avLst/>
                  <a:gdLst>
                    <a:gd name="connsiteX0" fmla="*/ 3108 w 565611"/>
                    <a:gd name="connsiteY0" fmla="*/ 223935 h 344445"/>
                    <a:gd name="connsiteX1" fmla="*/ 32433 w 565611"/>
                    <a:gd name="connsiteY1" fmla="*/ 205274 h 344445"/>
                    <a:gd name="connsiteX2" fmla="*/ 45763 w 565611"/>
                    <a:gd name="connsiteY2" fmla="*/ 197276 h 344445"/>
                    <a:gd name="connsiteX3" fmla="*/ 53760 w 565611"/>
                    <a:gd name="connsiteY3" fmla="*/ 191944 h 344445"/>
                    <a:gd name="connsiteX4" fmla="*/ 67090 w 565611"/>
                    <a:gd name="connsiteY4" fmla="*/ 183947 h 344445"/>
                    <a:gd name="connsiteX5" fmla="*/ 75087 w 565611"/>
                    <a:gd name="connsiteY5" fmla="*/ 175949 h 344445"/>
                    <a:gd name="connsiteX6" fmla="*/ 83085 w 565611"/>
                    <a:gd name="connsiteY6" fmla="*/ 170617 h 344445"/>
                    <a:gd name="connsiteX7" fmla="*/ 91083 w 565611"/>
                    <a:gd name="connsiteY7" fmla="*/ 154622 h 344445"/>
                    <a:gd name="connsiteX8" fmla="*/ 96414 w 565611"/>
                    <a:gd name="connsiteY8" fmla="*/ 143958 h 344445"/>
                    <a:gd name="connsiteX9" fmla="*/ 99080 w 565611"/>
                    <a:gd name="connsiteY9" fmla="*/ 133295 h 344445"/>
                    <a:gd name="connsiteX10" fmla="*/ 120407 w 565611"/>
                    <a:gd name="connsiteY10" fmla="*/ 109302 h 344445"/>
                    <a:gd name="connsiteX11" fmla="*/ 133737 w 565611"/>
                    <a:gd name="connsiteY11" fmla="*/ 98638 h 344445"/>
                    <a:gd name="connsiteX12" fmla="*/ 139069 w 565611"/>
                    <a:gd name="connsiteY12" fmla="*/ 90641 h 344445"/>
                    <a:gd name="connsiteX13" fmla="*/ 160396 w 565611"/>
                    <a:gd name="connsiteY13" fmla="*/ 77311 h 344445"/>
                    <a:gd name="connsiteX14" fmla="*/ 184389 w 565611"/>
                    <a:gd name="connsiteY14" fmla="*/ 66648 h 344445"/>
                    <a:gd name="connsiteX15" fmla="*/ 203050 w 565611"/>
                    <a:gd name="connsiteY15" fmla="*/ 55984 h 344445"/>
                    <a:gd name="connsiteX16" fmla="*/ 219045 w 565611"/>
                    <a:gd name="connsiteY16" fmla="*/ 45321 h 344445"/>
                    <a:gd name="connsiteX17" fmla="*/ 237707 w 565611"/>
                    <a:gd name="connsiteY17" fmla="*/ 37323 h 344445"/>
                    <a:gd name="connsiteX18" fmla="*/ 259034 w 565611"/>
                    <a:gd name="connsiteY18" fmla="*/ 23993 h 344445"/>
                    <a:gd name="connsiteX19" fmla="*/ 299022 w 565611"/>
                    <a:gd name="connsiteY19" fmla="*/ 10664 h 344445"/>
                    <a:gd name="connsiteX20" fmla="*/ 309686 w 565611"/>
                    <a:gd name="connsiteY20" fmla="*/ 5332 h 344445"/>
                    <a:gd name="connsiteX21" fmla="*/ 323015 w 565611"/>
                    <a:gd name="connsiteY21" fmla="*/ 2666 h 344445"/>
                    <a:gd name="connsiteX22" fmla="*/ 405658 w 565611"/>
                    <a:gd name="connsiteY22" fmla="*/ 0 h 344445"/>
                    <a:gd name="connsiteX23" fmla="*/ 472305 w 565611"/>
                    <a:gd name="connsiteY23" fmla="*/ 5332 h 344445"/>
                    <a:gd name="connsiteX24" fmla="*/ 504296 w 565611"/>
                    <a:gd name="connsiteY24" fmla="*/ 18662 h 344445"/>
                    <a:gd name="connsiteX25" fmla="*/ 512293 w 565611"/>
                    <a:gd name="connsiteY25" fmla="*/ 23993 h 344445"/>
                    <a:gd name="connsiteX26" fmla="*/ 522957 w 565611"/>
                    <a:gd name="connsiteY26" fmla="*/ 26659 h 344445"/>
                    <a:gd name="connsiteX27" fmla="*/ 538952 w 565611"/>
                    <a:gd name="connsiteY27" fmla="*/ 31991 h 344445"/>
                    <a:gd name="connsiteX28" fmla="*/ 546950 w 565611"/>
                    <a:gd name="connsiteY28" fmla="*/ 34657 h 344445"/>
                    <a:gd name="connsiteX29" fmla="*/ 557613 w 565611"/>
                    <a:gd name="connsiteY29" fmla="*/ 39989 h 344445"/>
                    <a:gd name="connsiteX30" fmla="*/ 562945 w 565611"/>
                    <a:gd name="connsiteY30" fmla="*/ 50652 h 344445"/>
                    <a:gd name="connsiteX31" fmla="*/ 565611 w 565611"/>
                    <a:gd name="connsiteY31" fmla="*/ 61316 h 344445"/>
                    <a:gd name="connsiteX32" fmla="*/ 562945 w 565611"/>
                    <a:gd name="connsiteY32" fmla="*/ 146624 h 344445"/>
                    <a:gd name="connsiteX33" fmla="*/ 560279 w 565611"/>
                    <a:gd name="connsiteY33" fmla="*/ 178615 h 344445"/>
                    <a:gd name="connsiteX34" fmla="*/ 557613 w 565611"/>
                    <a:gd name="connsiteY34" fmla="*/ 186613 h 344445"/>
                    <a:gd name="connsiteX35" fmla="*/ 554947 w 565611"/>
                    <a:gd name="connsiteY35" fmla="*/ 202608 h 344445"/>
                    <a:gd name="connsiteX36" fmla="*/ 546950 w 565611"/>
                    <a:gd name="connsiteY36" fmla="*/ 213272 h 344445"/>
                    <a:gd name="connsiteX37" fmla="*/ 541618 w 565611"/>
                    <a:gd name="connsiteY37" fmla="*/ 221269 h 344445"/>
                    <a:gd name="connsiteX38" fmla="*/ 536286 w 565611"/>
                    <a:gd name="connsiteY38" fmla="*/ 234599 h 344445"/>
                    <a:gd name="connsiteX39" fmla="*/ 530954 w 565611"/>
                    <a:gd name="connsiteY39" fmla="*/ 242596 h 344445"/>
                    <a:gd name="connsiteX40" fmla="*/ 525623 w 565611"/>
                    <a:gd name="connsiteY40" fmla="*/ 253260 h 344445"/>
                    <a:gd name="connsiteX41" fmla="*/ 509627 w 565611"/>
                    <a:gd name="connsiteY41" fmla="*/ 263923 h 344445"/>
                    <a:gd name="connsiteX42" fmla="*/ 490966 w 565611"/>
                    <a:gd name="connsiteY42" fmla="*/ 277253 h 344445"/>
                    <a:gd name="connsiteX43" fmla="*/ 474971 w 565611"/>
                    <a:gd name="connsiteY43" fmla="*/ 282585 h 344445"/>
                    <a:gd name="connsiteX44" fmla="*/ 453644 w 565611"/>
                    <a:gd name="connsiteY44" fmla="*/ 287916 h 344445"/>
                    <a:gd name="connsiteX45" fmla="*/ 445646 w 565611"/>
                    <a:gd name="connsiteY45" fmla="*/ 293248 h 344445"/>
                    <a:gd name="connsiteX46" fmla="*/ 426985 w 565611"/>
                    <a:gd name="connsiteY46" fmla="*/ 298580 h 344445"/>
                    <a:gd name="connsiteX47" fmla="*/ 418987 w 565611"/>
                    <a:gd name="connsiteY47" fmla="*/ 301246 h 344445"/>
                    <a:gd name="connsiteX48" fmla="*/ 405658 w 565611"/>
                    <a:gd name="connsiteY48" fmla="*/ 309244 h 344445"/>
                    <a:gd name="connsiteX49" fmla="*/ 389662 w 565611"/>
                    <a:gd name="connsiteY49" fmla="*/ 314575 h 344445"/>
                    <a:gd name="connsiteX50" fmla="*/ 349674 w 565611"/>
                    <a:gd name="connsiteY50" fmla="*/ 325239 h 344445"/>
                    <a:gd name="connsiteX51" fmla="*/ 341676 w 565611"/>
                    <a:gd name="connsiteY51" fmla="*/ 327905 h 344445"/>
                    <a:gd name="connsiteX52" fmla="*/ 309686 w 565611"/>
                    <a:gd name="connsiteY52" fmla="*/ 333237 h 344445"/>
                    <a:gd name="connsiteX53" fmla="*/ 293690 w 565611"/>
                    <a:gd name="connsiteY53" fmla="*/ 335902 h 344445"/>
                    <a:gd name="connsiteX54" fmla="*/ 208382 w 565611"/>
                    <a:gd name="connsiteY54" fmla="*/ 338568 h 344445"/>
                    <a:gd name="connsiteX55" fmla="*/ 24435 w 565611"/>
                    <a:gd name="connsiteY55" fmla="*/ 338568 h 344445"/>
                    <a:gd name="connsiteX56" fmla="*/ 19104 w 565611"/>
                    <a:gd name="connsiteY56" fmla="*/ 330571 h 344445"/>
                    <a:gd name="connsiteX57" fmla="*/ 8440 w 565611"/>
                    <a:gd name="connsiteY57" fmla="*/ 306578 h 344445"/>
                    <a:gd name="connsiteX58" fmla="*/ 5774 w 565611"/>
                    <a:gd name="connsiteY58" fmla="*/ 287916 h 344445"/>
                    <a:gd name="connsiteX59" fmla="*/ 442 w 565611"/>
                    <a:gd name="connsiteY59" fmla="*/ 279919 h 344445"/>
                    <a:gd name="connsiteX60" fmla="*/ 11106 w 565611"/>
                    <a:gd name="connsiteY60" fmla="*/ 215937 h 344445"/>
                    <a:gd name="connsiteX61" fmla="*/ 3108 w 565611"/>
                    <a:gd name="connsiteY61" fmla="*/ 223935 h 344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565611" h="344445">
                      <a:moveTo>
                        <a:pt x="3108" y="223935"/>
                      </a:moveTo>
                      <a:cubicBezTo>
                        <a:pt x="6662" y="222158"/>
                        <a:pt x="22608" y="211415"/>
                        <a:pt x="32433" y="205274"/>
                      </a:cubicBezTo>
                      <a:cubicBezTo>
                        <a:pt x="36827" y="202528"/>
                        <a:pt x="41452" y="200151"/>
                        <a:pt x="45763" y="197276"/>
                      </a:cubicBezTo>
                      <a:cubicBezTo>
                        <a:pt x="48429" y="195499"/>
                        <a:pt x="51043" y="193642"/>
                        <a:pt x="53760" y="191944"/>
                      </a:cubicBezTo>
                      <a:cubicBezTo>
                        <a:pt x="58154" y="189198"/>
                        <a:pt x="62945" y="187056"/>
                        <a:pt x="67090" y="183947"/>
                      </a:cubicBezTo>
                      <a:cubicBezTo>
                        <a:pt x="70106" y="181685"/>
                        <a:pt x="72191" y="178363"/>
                        <a:pt x="75087" y="175949"/>
                      </a:cubicBezTo>
                      <a:cubicBezTo>
                        <a:pt x="77548" y="173898"/>
                        <a:pt x="80419" y="172394"/>
                        <a:pt x="83085" y="170617"/>
                      </a:cubicBezTo>
                      <a:cubicBezTo>
                        <a:pt x="93328" y="155254"/>
                        <a:pt x="84464" y="170069"/>
                        <a:pt x="91083" y="154622"/>
                      </a:cubicBezTo>
                      <a:cubicBezTo>
                        <a:pt x="92648" y="150969"/>
                        <a:pt x="95019" y="147679"/>
                        <a:pt x="96414" y="143958"/>
                      </a:cubicBezTo>
                      <a:cubicBezTo>
                        <a:pt x="97700" y="140527"/>
                        <a:pt x="97637" y="136662"/>
                        <a:pt x="99080" y="133295"/>
                      </a:cubicBezTo>
                      <a:cubicBezTo>
                        <a:pt x="103737" y="122430"/>
                        <a:pt x="113578" y="119545"/>
                        <a:pt x="120407" y="109302"/>
                      </a:cubicBezTo>
                      <a:cubicBezTo>
                        <a:pt x="127298" y="98966"/>
                        <a:pt x="122699" y="102317"/>
                        <a:pt x="133737" y="98638"/>
                      </a:cubicBezTo>
                      <a:cubicBezTo>
                        <a:pt x="135514" y="95972"/>
                        <a:pt x="136804" y="92906"/>
                        <a:pt x="139069" y="90641"/>
                      </a:cubicBezTo>
                      <a:cubicBezTo>
                        <a:pt x="147172" y="82538"/>
                        <a:pt x="150891" y="82591"/>
                        <a:pt x="160396" y="77311"/>
                      </a:cubicBezTo>
                      <a:cubicBezTo>
                        <a:pt x="179262" y="66830"/>
                        <a:pt x="167005" y="70994"/>
                        <a:pt x="184389" y="66648"/>
                      </a:cubicBezTo>
                      <a:cubicBezTo>
                        <a:pt x="202342" y="48693"/>
                        <a:pt x="181570" y="66723"/>
                        <a:pt x="203050" y="55984"/>
                      </a:cubicBezTo>
                      <a:cubicBezTo>
                        <a:pt x="208781" y="53118"/>
                        <a:pt x="213314" y="48187"/>
                        <a:pt x="219045" y="45321"/>
                      </a:cubicBezTo>
                      <a:cubicBezTo>
                        <a:pt x="232223" y="38732"/>
                        <a:pt x="225939" y="41246"/>
                        <a:pt x="237707" y="37323"/>
                      </a:cubicBezTo>
                      <a:cubicBezTo>
                        <a:pt x="250602" y="24426"/>
                        <a:pt x="240281" y="32648"/>
                        <a:pt x="259034" y="23993"/>
                      </a:cubicBezTo>
                      <a:cubicBezTo>
                        <a:pt x="289233" y="10055"/>
                        <a:pt x="269922" y="14821"/>
                        <a:pt x="299022" y="10664"/>
                      </a:cubicBezTo>
                      <a:cubicBezTo>
                        <a:pt x="302577" y="8887"/>
                        <a:pt x="305916" y="6589"/>
                        <a:pt x="309686" y="5332"/>
                      </a:cubicBezTo>
                      <a:cubicBezTo>
                        <a:pt x="313984" y="3899"/>
                        <a:pt x="318491" y="2917"/>
                        <a:pt x="323015" y="2666"/>
                      </a:cubicBezTo>
                      <a:cubicBezTo>
                        <a:pt x="350535" y="1137"/>
                        <a:pt x="378110" y="889"/>
                        <a:pt x="405658" y="0"/>
                      </a:cubicBezTo>
                      <a:cubicBezTo>
                        <a:pt x="447899" y="2112"/>
                        <a:pt x="445499" y="-625"/>
                        <a:pt x="472305" y="5332"/>
                      </a:cubicBezTo>
                      <a:cubicBezTo>
                        <a:pt x="485278" y="8215"/>
                        <a:pt x="491410" y="10072"/>
                        <a:pt x="504296" y="18662"/>
                      </a:cubicBezTo>
                      <a:cubicBezTo>
                        <a:pt x="506962" y="20439"/>
                        <a:pt x="509348" y="22731"/>
                        <a:pt x="512293" y="23993"/>
                      </a:cubicBezTo>
                      <a:cubicBezTo>
                        <a:pt x="515661" y="25436"/>
                        <a:pt x="519447" y="25606"/>
                        <a:pt x="522957" y="26659"/>
                      </a:cubicBezTo>
                      <a:cubicBezTo>
                        <a:pt x="528340" y="28274"/>
                        <a:pt x="533620" y="30214"/>
                        <a:pt x="538952" y="31991"/>
                      </a:cubicBezTo>
                      <a:cubicBezTo>
                        <a:pt x="541618" y="32880"/>
                        <a:pt x="544437" y="33400"/>
                        <a:pt x="546950" y="34657"/>
                      </a:cubicBezTo>
                      <a:lnTo>
                        <a:pt x="557613" y="39989"/>
                      </a:lnTo>
                      <a:cubicBezTo>
                        <a:pt x="559390" y="43543"/>
                        <a:pt x="561550" y="46931"/>
                        <a:pt x="562945" y="50652"/>
                      </a:cubicBezTo>
                      <a:cubicBezTo>
                        <a:pt x="564232" y="54083"/>
                        <a:pt x="565611" y="57652"/>
                        <a:pt x="565611" y="61316"/>
                      </a:cubicBezTo>
                      <a:cubicBezTo>
                        <a:pt x="565611" y="89766"/>
                        <a:pt x="564237" y="118203"/>
                        <a:pt x="562945" y="146624"/>
                      </a:cubicBezTo>
                      <a:cubicBezTo>
                        <a:pt x="562459" y="157314"/>
                        <a:pt x="561693" y="168008"/>
                        <a:pt x="560279" y="178615"/>
                      </a:cubicBezTo>
                      <a:cubicBezTo>
                        <a:pt x="559908" y="181401"/>
                        <a:pt x="558223" y="183870"/>
                        <a:pt x="557613" y="186613"/>
                      </a:cubicBezTo>
                      <a:cubicBezTo>
                        <a:pt x="556440" y="191889"/>
                        <a:pt x="556954" y="197589"/>
                        <a:pt x="554947" y="202608"/>
                      </a:cubicBezTo>
                      <a:cubicBezTo>
                        <a:pt x="553297" y="206733"/>
                        <a:pt x="549532" y="209656"/>
                        <a:pt x="546950" y="213272"/>
                      </a:cubicBezTo>
                      <a:cubicBezTo>
                        <a:pt x="545088" y="215879"/>
                        <a:pt x="543051" y="218403"/>
                        <a:pt x="541618" y="221269"/>
                      </a:cubicBezTo>
                      <a:cubicBezTo>
                        <a:pt x="539478" y="225549"/>
                        <a:pt x="538426" y="230319"/>
                        <a:pt x="536286" y="234599"/>
                      </a:cubicBezTo>
                      <a:cubicBezTo>
                        <a:pt x="534853" y="237465"/>
                        <a:pt x="532544" y="239814"/>
                        <a:pt x="530954" y="242596"/>
                      </a:cubicBezTo>
                      <a:cubicBezTo>
                        <a:pt x="528982" y="246047"/>
                        <a:pt x="528433" y="250450"/>
                        <a:pt x="525623" y="253260"/>
                      </a:cubicBezTo>
                      <a:cubicBezTo>
                        <a:pt x="521092" y="257791"/>
                        <a:pt x="514753" y="260078"/>
                        <a:pt x="509627" y="263923"/>
                      </a:cubicBezTo>
                      <a:cubicBezTo>
                        <a:pt x="508192" y="264999"/>
                        <a:pt x="494158" y="275834"/>
                        <a:pt x="490966" y="277253"/>
                      </a:cubicBezTo>
                      <a:cubicBezTo>
                        <a:pt x="485830" y="279536"/>
                        <a:pt x="480423" y="281222"/>
                        <a:pt x="474971" y="282585"/>
                      </a:cubicBezTo>
                      <a:lnTo>
                        <a:pt x="453644" y="287916"/>
                      </a:lnTo>
                      <a:cubicBezTo>
                        <a:pt x="450978" y="289693"/>
                        <a:pt x="448621" y="292058"/>
                        <a:pt x="445646" y="293248"/>
                      </a:cubicBezTo>
                      <a:cubicBezTo>
                        <a:pt x="439639" y="295651"/>
                        <a:pt x="433181" y="296721"/>
                        <a:pt x="426985" y="298580"/>
                      </a:cubicBezTo>
                      <a:cubicBezTo>
                        <a:pt x="424293" y="299388"/>
                        <a:pt x="421501" y="299989"/>
                        <a:pt x="418987" y="301246"/>
                      </a:cubicBezTo>
                      <a:cubicBezTo>
                        <a:pt x="414353" y="303563"/>
                        <a:pt x="410375" y="307100"/>
                        <a:pt x="405658" y="309244"/>
                      </a:cubicBezTo>
                      <a:cubicBezTo>
                        <a:pt x="400541" y="311570"/>
                        <a:pt x="395066" y="313031"/>
                        <a:pt x="389662" y="314575"/>
                      </a:cubicBezTo>
                      <a:cubicBezTo>
                        <a:pt x="376398" y="318365"/>
                        <a:pt x="362966" y="321547"/>
                        <a:pt x="349674" y="325239"/>
                      </a:cubicBezTo>
                      <a:cubicBezTo>
                        <a:pt x="346966" y="325991"/>
                        <a:pt x="344402" y="327223"/>
                        <a:pt x="341676" y="327905"/>
                      </a:cubicBezTo>
                      <a:cubicBezTo>
                        <a:pt x="330415" y="330720"/>
                        <a:pt x="321420" y="331432"/>
                        <a:pt x="309686" y="333237"/>
                      </a:cubicBezTo>
                      <a:cubicBezTo>
                        <a:pt x="304343" y="334059"/>
                        <a:pt x="299088" y="335618"/>
                        <a:pt x="293690" y="335902"/>
                      </a:cubicBezTo>
                      <a:cubicBezTo>
                        <a:pt x="265279" y="337397"/>
                        <a:pt x="236818" y="337679"/>
                        <a:pt x="208382" y="338568"/>
                      </a:cubicBezTo>
                      <a:cubicBezTo>
                        <a:pt x="138296" y="346356"/>
                        <a:pt x="146668" y="346454"/>
                        <a:pt x="24435" y="338568"/>
                      </a:cubicBezTo>
                      <a:cubicBezTo>
                        <a:pt x="21238" y="338362"/>
                        <a:pt x="20405" y="333499"/>
                        <a:pt x="19104" y="330571"/>
                      </a:cubicBezTo>
                      <a:cubicBezTo>
                        <a:pt x="6417" y="302024"/>
                        <a:pt x="20505" y="324673"/>
                        <a:pt x="8440" y="306578"/>
                      </a:cubicBezTo>
                      <a:cubicBezTo>
                        <a:pt x="7551" y="300357"/>
                        <a:pt x="7580" y="293935"/>
                        <a:pt x="5774" y="287916"/>
                      </a:cubicBezTo>
                      <a:cubicBezTo>
                        <a:pt x="4853" y="284847"/>
                        <a:pt x="602" y="283119"/>
                        <a:pt x="442" y="279919"/>
                      </a:cubicBezTo>
                      <a:cubicBezTo>
                        <a:pt x="-537" y="260346"/>
                        <a:pt x="-949" y="234019"/>
                        <a:pt x="11106" y="215937"/>
                      </a:cubicBezTo>
                      <a:cubicBezTo>
                        <a:pt x="12500" y="213846"/>
                        <a:pt x="-446" y="225712"/>
                        <a:pt x="3108" y="22393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sp>
            <p:nvSpPr>
              <p:cNvPr id="54" name="Arc 53"/>
              <p:cNvSpPr/>
              <p:nvPr/>
            </p:nvSpPr>
            <p:spPr>
              <a:xfrm rot="18907342">
                <a:off x="4058372" y="2888674"/>
                <a:ext cx="1308464" cy="1308464"/>
              </a:xfrm>
              <a:prstGeom prst="arc">
                <a:avLst>
                  <a:gd name="adj1" fmla="val 16200000"/>
                  <a:gd name="adj2" fmla="val 579981"/>
                </a:avLst>
              </a:prstGeom>
              <a:ln w="762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4510825" y="2357235"/>
                    <a:ext cx="378045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3600">
                              <a:latin typeface="Cambria Math" panose="02040503050406030204" pitchFamily="18" charset="0"/>
                            </a:rPr>
                            <m:t>Φ</m:t>
                          </m:r>
                        </m:oMath>
                      </m:oMathPara>
                    </a14:m>
                    <a:endParaRPr lang="he-IL" sz="3600" dirty="0"/>
                  </a:p>
                </p:txBody>
              </p:sp>
            </mc:Choice>
            <mc:Fallback xmlns="">
              <p:sp>
                <p:nvSpPr>
                  <p:cNvPr id="46" name="TextBox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0825" y="2357235"/>
                    <a:ext cx="378045" cy="553998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Rectangle 51"/>
            <p:cNvSpPr/>
            <p:nvPr/>
          </p:nvSpPr>
          <p:spPr>
            <a:xfrm>
              <a:off x="2777074" y="1596008"/>
              <a:ext cx="21319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rtl="0"/>
              <a:r>
                <a:rPr lang="en-US" sz="2400" dirty="0" smtClean="0"/>
                <a:t>Locally Injective</a:t>
              </a:r>
              <a:endParaRPr lang="en-US" sz="2400" dirty="0"/>
            </a:p>
          </p:txBody>
        </p:sp>
      </p:grpSp>
      <p:sp>
        <p:nvSpPr>
          <p:cNvPr id="61" name="Rounded Rectangle 60"/>
          <p:cNvSpPr/>
          <p:nvPr/>
        </p:nvSpPr>
        <p:spPr>
          <a:xfrm>
            <a:off x="2975839" y="5123370"/>
            <a:ext cx="6060756" cy="1421104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4000" dirty="0" smtClean="0">
                <a:solidFill>
                  <a:sysClr val="windowText" lastClr="000000"/>
                </a:solidFill>
              </a:rPr>
              <a:t>Guaranteed by our optimization!</a:t>
            </a:r>
            <a:endParaRPr lang="he-IL" sz="4000" b="1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044890" y="3621378"/>
                <a:ext cx="54302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4463" y="3319149"/>
                <a:ext cx="543024" cy="923330"/>
              </a:xfrm>
              <a:prstGeom prst="rect">
                <a:avLst/>
              </a:prstGeom>
              <a:blipFill rotWithShape="0">
                <a:blip r:embed="rId5"/>
                <a:stretch>
                  <a:fillRect r="-33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0136835" y="3626457"/>
                <a:ext cx="54302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835" y="3626457"/>
                <a:ext cx="543024" cy="923330"/>
              </a:xfrm>
              <a:prstGeom prst="rect">
                <a:avLst/>
              </a:prstGeom>
              <a:blipFill rotWithShape="0">
                <a:blip r:embed="rId20"/>
                <a:stretch>
                  <a:fillRect r="-674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9066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008">
        <p:fade/>
      </p:transition>
    </mc:Choice>
    <mc:Fallback xmlns="">
      <p:transition spd="med" advTm="750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85185E-6 L -0.61133 0.01204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73" y="60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-0.68346 -0.0129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80" y="-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6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4163734" y="1585397"/>
                <a:ext cx="211725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734" y="1585397"/>
                <a:ext cx="211725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arallelogram 8"/>
          <p:cNvSpPr/>
          <p:nvPr/>
        </p:nvSpPr>
        <p:spPr>
          <a:xfrm>
            <a:off x="263352" y="5079803"/>
            <a:ext cx="11743592" cy="1640838"/>
          </a:xfrm>
          <a:prstGeom prst="parallelogram">
            <a:avLst>
              <a:gd name="adj" fmla="val 10355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2" name="Arc 91"/>
          <p:cNvSpPr/>
          <p:nvPr/>
        </p:nvSpPr>
        <p:spPr>
          <a:xfrm rot="18945875">
            <a:off x="3640742" y="2070975"/>
            <a:ext cx="4431136" cy="4396052"/>
          </a:xfrm>
          <a:prstGeom prst="arc">
            <a:avLst>
              <a:gd name="adj1" fmla="val 17290723"/>
              <a:gd name="adj2" fmla="val 20484255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229823" y="1605858"/>
                <a:ext cx="158412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∘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9823" y="1605858"/>
                <a:ext cx="1584123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4" t="11756" r="18948" b="5294"/>
          <a:stretch/>
        </p:blipFill>
        <p:spPr>
          <a:xfrm>
            <a:off x="6653110" y="1147054"/>
            <a:ext cx="2827266" cy="3661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4" t="17615" r="32281" b="7650"/>
          <a:stretch/>
        </p:blipFill>
        <p:spPr>
          <a:xfrm>
            <a:off x="2323790" y="2090675"/>
            <a:ext cx="2487358" cy="26650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039" y="5095764"/>
            <a:ext cx="8683300" cy="16674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1" r="25159" b="4680"/>
          <a:stretch/>
        </p:blipFill>
        <p:spPr>
          <a:xfrm>
            <a:off x="1887068" y="5096514"/>
            <a:ext cx="3805067" cy="159943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-312712" y="-171400"/>
            <a:ext cx="12745416" cy="5112521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Let the boundaries move</a:t>
            </a:r>
            <a:endParaRPr lang="he-IL" dirty="0"/>
          </a:p>
        </p:txBody>
      </p:sp>
      <p:grpSp>
        <p:nvGrpSpPr>
          <p:cNvPr id="24" name="Group 23"/>
          <p:cNvGrpSpPr/>
          <p:nvPr/>
        </p:nvGrpSpPr>
        <p:grpSpPr>
          <a:xfrm>
            <a:off x="741521" y="2816474"/>
            <a:ext cx="10291841" cy="2991357"/>
            <a:chOff x="-737832" y="2514245"/>
            <a:chExt cx="10291841" cy="2991357"/>
          </a:xfrm>
        </p:grpSpPr>
        <p:sp>
          <p:nvSpPr>
            <p:cNvPr id="27" name="Curved Right Arrow 26"/>
            <p:cNvSpPr/>
            <p:nvPr/>
          </p:nvSpPr>
          <p:spPr>
            <a:xfrm>
              <a:off x="-737832" y="2514245"/>
              <a:ext cx="1207810" cy="2991357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42" name="Curved Right Arrow 41"/>
            <p:cNvSpPr/>
            <p:nvPr/>
          </p:nvSpPr>
          <p:spPr>
            <a:xfrm flipH="1">
              <a:off x="8346199" y="2514245"/>
              <a:ext cx="1207810" cy="2991357"/>
            </a:xfrm>
            <a:prstGeom prst="curvedRightArrow">
              <a:avLst/>
            </a:prstGeom>
            <a:solidFill>
              <a:srgbClr val="FFC000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  <p:sp>
        <p:nvSpPr>
          <p:cNvPr id="60" name="Rounded Rectangle 59"/>
          <p:cNvSpPr/>
          <p:nvPr/>
        </p:nvSpPr>
        <p:spPr>
          <a:xfrm>
            <a:off x="3377703" y="2566430"/>
            <a:ext cx="5376948" cy="110175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US" sz="4000" dirty="0" smtClean="0">
                <a:solidFill>
                  <a:sysClr val="windowText" lastClr="000000"/>
                </a:solidFill>
              </a:rPr>
              <a:t>No overlap – no problem</a:t>
            </a:r>
            <a:endParaRPr lang="he-IL" sz="4000" dirty="0">
              <a:solidFill>
                <a:sysClr val="windowText" lastClr="000000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4800821" y="3791951"/>
            <a:ext cx="2234082" cy="535159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4000" dirty="0" err="1" smtClean="0">
                <a:solidFill>
                  <a:sysClr val="windowText" lastClr="000000"/>
                </a:solidFill>
              </a:rPr>
              <a:t>Bijective</a:t>
            </a:r>
            <a:endParaRPr lang="en-US" sz="400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3372618" y="4421408"/>
            <a:ext cx="5288667" cy="591768"/>
          </a:xfrm>
          <a:prstGeom prst="roundRect">
            <a:avLst/>
          </a:prstGeom>
          <a:solidFill>
            <a:srgbClr val="F7FF8B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4000" dirty="0" smtClean="0">
                <a:solidFill>
                  <a:sysClr val="windowText" lastClr="000000"/>
                </a:solidFill>
              </a:rPr>
              <a:t>Boundaries are identical</a:t>
            </a:r>
            <a:endParaRPr lang="he-IL" sz="4000" dirty="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1044890" y="3621378"/>
                <a:ext cx="54302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4463" y="3319149"/>
                <a:ext cx="543024" cy="923330"/>
              </a:xfrm>
              <a:prstGeom prst="rect">
                <a:avLst/>
              </a:prstGeom>
              <a:blipFill rotWithShape="0">
                <a:blip r:embed="rId5"/>
                <a:stretch>
                  <a:fillRect r="-337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0136835" y="3626457"/>
                <a:ext cx="54302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835" y="3626457"/>
                <a:ext cx="543024" cy="923330"/>
              </a:xfrm>
              <a:prstGeom prst="rect">
                <a:avLst/>
              </a:prstGeom>
              <a:blipFill rotWithShape="0">
                <a:blip r:embed="rId12"/>
                <a:stretch>
                  <a:fillRect r="-674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25448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619">
        <p:fade/>
      </p:transition>
    </mc:Choice>
    <mc:Fallback xmlns="">
      <p:transition spd="med" advTm="176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talk: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High quality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bijective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/>
              <a:t>mappings between surface meshes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19536" y="1963155"/>
            <a:ext cx="4032448" cy="4922229"/>
            <a:chOff x="1271464" y="1966370"/>
            <a:chExt cx="4032448" cy="492222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51413" r="41818"/>
            <a:stretch/>
          </p:blipFill>
          <p:spPr>
            <a:xfrm>
              <a:off x="1271464" y="1966370"/>
              <a:ext cx="3672408" cy="492222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3935760" y="2204864"/>
              <a:ext cx="1368152" cy="9361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568441" y="1988840"/>
            <a:ext cx="4079454" cy="4922229"/>
            <a:chOff x="6096322" y="1952611"/>
            <a:chExt cx="4079454" cy="49222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51" t="51413"/>
            <a:stretch/>
          </p:blipFill>
          <p:spPr>
            <a:xfrm>
              <a:off x="6600056" y="1952611"/>
              <a:ext cx="3575720" cy="4922229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096322" y="3846460"/>
              <a:ext cx="1368152" cy="282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160440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594">
        <p:fade/>
      </p:transition>
    </mc:Choice>
    <mc:Fallback xmlns="">
      <p:transition spd="med" advTm="3159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9907">
            <a:off x="54170" y="1072603"/>
            <a:ext cx="5196612" cy="571238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t="569" r="15326" b="-569"/>
          <a:stretch/>
        </p:blipFill>
        <p:spPr>
          <a:xfrm rot="9882448" flipH="1">
            <a:off x="5688898" y="1732070"/>
            <a:ext cx="6339663" cy="4393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Overlaps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976078" y="1739913"/>
                <a:ext cx="54302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078" y="1739913"/>
                <a:ext cx="543024" cy="923330"/>
              </a:xfrm>
              <a:prstGeom prst="rect">
                <a:avLst/>
              </a:prstGeom>
              <a:blipFill rotWithShape="0">
                <a:blip r:embed="rId6"/>
                <a:stretch>
                  <a:fillRect r="-674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rved Right Arrow 19"/>
          <p:cNvSpPr/>
          <p:nvPr/>
        </p:nvSpPr>
        <p:spPr>
          <a:xfrm rot="16200000" flipH="1">
            <a:off x="5936151" y="229559"/>
            <a:ext cx="732515" cy="3331598"/>
          </a:xfrm>
          <a:prstGeom prst="curvedRightArrow">
            <a:avLst/>
          </a:prstGeom>
          <a:solidFill>
            <a:srgbClr val="FFC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 rot="1534869">
            <a:off x="8154741" y="4673168"/>
            <a:ext cx="895491" cy="154842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 rot="5400000">
            <a:off x="7179098" y="3411936"/>
            <a:ext cx="822387" cy="142201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Oval 32"/>
          <p:cNvSpPr/>
          <p:nvPr/>
        </p:nvSpPr>
        <p:spPr>
          <a:xfrm rot="5400000">
            <a:off x="9462248" y="4521294"/>
            <a:ext cx="725361" cy="75105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Oval 33"/>
          <p:cNvSpPr/>
          <p:nvPr/>
        </p:nvSpPr>
        <p:spPr>
          <a:xfrm rot="5400000">
            <a:off x="8146993" y="3263401"/>
            <a:ext cx="440547" cy="45615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Oval 34"/>
          <p:cNvSpPr/>
          <p:nvPr/>
        </p:nvSpPr>
        <p:spPr>
          <a:xfrm rot="5400000">
            <a:off x="8410380" y="2968144"/>
            <a:ext cx="440547" cy="456151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3022527"/>
      </p:ext>
    </p:extLst>
  </p:cSld>
  <p:clrMapOvr>
    <a:masterClrMapping/>
  </p:clrMapOvr>
  <p:transition advTm="971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123218" y="1263270"/>
            <a:ext cx="1863374" cy="5526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4715">
            <a:off x="2036220" y="1118948"/>
            <a:ext cx="2586344" cy="327301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t="569" r="15326" b="-569"/>
          <a:stretch/>
        </p:blipFill>
        <p:spPr>
          <a:xfrm rot="10800000" flipH="1">
            <a:off x="6202438" y="4093235"/>
            <a:ext cx="3925111" cy="27201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3990" y="274638"/>
            <a:ext cx="10972800" cy="1143000"/>
          </a:xfrm>
        </p:spPr>
        <p:txBody>
          <a:bodyPr/>
          <a:lstStyle/>
          <a:p>
            <a:r>
              <a:rPr lang="en-US" dirty="0" smtClean="0"/>
              <a:t>The non-injective case</a:t>
            </a:r>
            <a:endParaRPr lang="he-IL" dirty="0"/>
          </a:p>
        </p:txBody>
      </p:sp>
      <p:sp>
        <p:nvSpPr>
          <p:cNvPr id="22" name="Curved Right Arrow 21"/>
          <p:cNvSpPr/>
          <p:nvPr/>
        </p:nvSpPr>
        <p:spPr>
          <a:xfrm>
            <a:off x="875512" y="2603286"/>
            <a:ext cx="840859" cy="295232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25" name="Curved Right Arrow 24"/>
          <p:cNvSpPr/>
          <p:nvPr/>
        </p:nvSpPr>
        <p:spPr>
          <a:xfrm flipH="1">
            <a:off x="10286958" y="2610207"/>
            <a:ext cx="902955" cy="2979033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750" y="3304723"/>
                <a:ext cx="763765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" y="3304723"/>
                <a:ext cx="763765" cy="92333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369068" y="3313854"/>
                <a:ext cx="594010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9068" y="3313854"/>
                <a:ext cx="594010" cy="9233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4290472" y="1328168"/>
            <a:ext cx="3160483" cy="3566169"/>
            <a:chOff x="2975192" y="1372760"/>
            <a:chExt cx="3160483" cy="3566169"/>
          </a:xfrm>
        </p:grpSpPr>
        <p:sp>
          <p:nvSpPr>
            <p:cNvPr id="28" name="Arc 27"/>
            <p:cNvSpPr/>
            <p:nvPr/>
          </p:nvSpPr>
          <p:spPr>
            <a:xfrm rot="18945875">
              <a:off x="3121674" y="1916918"/>
              <a:ext cx="3014001" cy="3022011"/>
            </a:xfrm>
            <a:prstGeom prst="arc">
              <a:avLst/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2975192" y="1372760"/>
                  <a:ext cx="211725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he-IL" sz="24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5192" y="1372760"/>
                  <a:ext cx="2117250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8333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4002817" y="1394111"/>
                  <a:ext cx="1584123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∘</m:t>
                        </m:r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he-IL" sz="24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2817" y="1394111"/>
                  <a:ext cx="1584123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/>
          <p:cNvGrpSpPr/>
          <p:nvPr/>
        </p:nvGrpSpPr>
        <p:grpSpPr>
          <a:xfrm rot="2684477">
            <a:off x="5669504" y="1210086"/>
            <a:ext cx="644055" cy="605495"/>
            <a:chOff x="3859241" y="2260624"/>
            <a:chExt cx="226694" cy="229786"/>
          </a:xfrm>
        </p:grpSpPr>
        <p:cxnSp>
          <p:nvCxnSpPr>
            <p:cNvPr id="32" name="Straight Connector 31"/>
            <p:cNvCxnSpPr/>
            <p:nvPr/>
          </p:nvCxnSpPr>
          <p:spPr>
            <a:xfrm flipH="1">
              <a:off x="3975620" y="2260624"/>
              <a:ext cx="1247" cy="22978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3859241" y="2375517"/>
              <a:ext cx="226694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6317">
            <a:off x="7097496" y="944518"/>
            <a:ext cx="3182616" cy="3498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10295" y="4102793"/>
            <a:ext cx="5753110" cy="272797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2319731" y="3325588"/>
            <a:ext cx="323146" cy="416485"/>
            <a:chOff x="515014" y="1268760"/>
            <a:chExt cx="323146" cy="416485"/>
          </a:xfrm>
        </p:grpSpPr>
        <p:sp>
          <p:nvSpPr>
            <p:cNvPr id="20" name="Oval 19"/>
            <p:cNvSpPr/>
            <p:nvPr/>
          </p:nvSpPr>
          <p:spPr>
            <a:xfrm>
              <a:off x="683568" y="1268760"/>
              <a:ext cx="154592" cy="154592"/>
            </a:xfrm>
            <a:prstGeom prst="ellipse">
              <a:avLst/>
            </a:prstGeom>
            <a:solidFill>
              <a:srgbClr val="FF11AA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515014" y="1315913"/>
                  <a:ext cx="8496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11A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he-IL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014" y="1315913"/>
                  <a:ext cx="84960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8571" r="-228571" b="-2786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2374393" y="5308989"/>
            <a:ext cx="582540" cy="470273"/>
            <a:chOff x="255620" y="1268760"/>
            <a:chExt cx="582540" cy="470273"/>
          </a:xfrm>
        </p:grpSpPr>
        <p:sp>
          <p:nvSpPr>
            <p:cNvPr id="34" name="Oval 33"/>
            <p:cNvSpPr/>
            <p:nvPr/>
          </p:nvSpPr>
          <p:spPr>
            <a:xfrm>
              <a:off x="683568" y="1268760"/>
              <a:ext cx="154592" cy="154592"/>
            </a:xfrm>
            <a:prstGeom prst="ellipse">
              <a:avLst/>
            </a:prstGeom>
            <a:solidFill>
              <a:srgbClr val="FF11AA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55620" y="1369701"/>
                  <a:ext cx="24983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0" smtClean="0">
                            <a:solidFill>
                              <a:srgbClr val="FF11AA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400" i="1" smtClean="0">
                            <a:solidFill>
                              <a:srgbClr val="FF11A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FF11A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FF11A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he-IL" sz="2400" dirty="0">
                    <a:solidFill>
                      <a:srgbClr val="FF11AA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620" y="1369701"/>
                  <a:ext cx="249836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43902" r="-224390" b="-3770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Connector 35"/>
          <p:cNvCxnSpPr/>
          <p:nvPr/>
        </p:nvCxnSpPr>
        <p:spPr>
          <a:xfrm flipH="1">
            <a:off x="2956933" y="5326910"/>
            <a:ext cx="4386843" cy="27467"/>
          </a:xfrm>
          <a:prstGeom prst="line">
            <a:avLst/>
          </a:prstGeom>
          <a:ln w="57150">
            <a:solidFill>
              <a:srgbClr val="00B050"/>
            </a:solidFill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6986592" y="5255338"/>
            <a:ext cx="445573" cy="474252"/>
            <a:chOff x="392587" y="1268760"/>
            <a:chExt cx="445573" cy="474252"/>
          </a:xfrm>
        </p:grpSpPr>
        <p:sp>
          <p:nvSpPr>
            <p:cNvPr id="38" name="Oval 37"/>
            <p:cNvSpPr/>
            <p:nvPr/>
          </p:nvSpPr>
          <p:spPr>
            <a:xfrm>
              <a:off x="683568" y="1268760"/>
              <a:ext cx="154592" cy="154592"/>
            </a:xfrm>
            <a:prstGeom prst="ellipse">
              <a:avLst/>
            </a:prstGeom>
            <a:solidFill>
              <a:srgbClr val="FF11AA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392587" y="1373680"/>
                  <a:ext cx="24983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0" smtClean="0">
                            <a:solidFill>
                              <a:srgbClr val="FF11AA"/>
                            </a:solidFill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sz="2400" i="1" smtClean="0">
                            <a:solidFill>
                              <a:srgbClr val="FF11AA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FF11A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solidFill>
                              <a:srgbClr val="FF11AA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he-IL" sz="2400" dirty="0">
                    <a:solidFill>
                      <a:srgbClr val="FF11AA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587" y="1373680"/>
                  <a:ext cx="249836" cy="36933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45000" r="-232500" b="-3770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/>
          <p:cNvGrpSpPr/>
          <p:nvPr/>
        </p:nvGrpSpPr>
        <p:grpSpPr>
          <a:xfrm>
            <a:off x="7590930" y="3264947"/>
            <a:ext cx="568319" cy="369332"/>
            <a:chOff x="316171" y="1258847"/>
            <a:chExt cx="568319" cy="369332"/>
          </a:xfrm>
        </p:grpSpPr>
        <p:sp>
          <p:nvSpPr>
            <p:cNvPr id="46" name="Oval 45"/>
            <p:cNvSpPr/>
            <p:nvPr/>
          </p:nvSpPr>
          <p:spPr>
            <a:xfrm>
              <a:off x="683568" y="1268760"/>
              <a:ext cx="154592" cy="154592"/>
            </a:xfrm>
            <a:prstGeom prst="ellipse">
              <a:avLst/>
            </a:prstGeom>
            <a:solidFill>
              <a:srgbClr val="FF11AA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316171" y="1258847"/>
                  <a:ext cx="568319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11A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he-IL" sz="2400" dirty="0">
                    <a:solidFill>
                      <a:srgbClr val="FF11AA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171" y="1258847"/>
                  <a:ext cx="568319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/>
          <p:cNvGrpSpPr/>
          <p:nvPr/>
        </p:nvGrpSpPr>
        <p:grpSpPr>
          <a:xfrm>
            <a:off x="7214696" y="2691201"/>
            <a:ext cx="568319" cy="427471"/>
            <a:chOff x="334583" y="1302049"/>
            <a:chExt cx="568319" cy="427471"/>
          </a:xfrm>
        </p:grpSpPr>
        <p:sp>
          <p:nvSpPr>
            <p:cNvPr id="49" name="Oval 48"/>
            <p:cNvSpPr/>
            <p:nvPr/>
          </p:nvSpPr>
          <p:spPr>
            <a:xfrm>
              <a:off x="716561" y="1302049"/>
              <a:ext cx="154592" cy="154592"/>
            </a:xfrm>
            <a:prstGeom prst="ellipse">
              <a:avLst/>
            </a:prstGeom>
            <a:solidFill>
              <a:srgbClr val="FF11AA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334583" y="1360188"/>
                  <a:ext cx="568319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11AA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he-IL" sz="2400" dirty="0">
                    <a:solidFill>
                      <a:srgbClr val="FF11AA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83" y="1360188"/>
                  <a:ext cx="568319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Rectangle 39"/>
          <p:cNvSpPr/>
          <p:nvPr/>
        </p:nvSpPr>
        <p:spPr>
          <a:xfrm>
            <a:off x="8035623" y="1454928"/>
            <a:ext cx="1234633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he-IL" sz="18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3209158" y="3230736"/>
            <a:ext cx="6134757" cy="103822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US" sz="3600" dirty="0" smtClean="0">
                <a:solidFill>
                  <a:sysClr val="windowText" lastClr="000000"/>
                </a:solidFill>
              </a:rPr>
              <a:t>We can still recover a </a:t>
            </a:r>
            <a:r>
              <a:rPr lang="en-US" sz="3600" dirty="0" err="1" smtClean="0">
                <a:solidFill>
                  <a:sysClr val="windowText" lastClr="000000"/>
                </a:solidFill>
              </a:rPr>
              <a:t>bijection</a:t>
            </a:r>
            <a:r>
              <a:rPr lang="en-US" sz="3600" dirty="0" smtClean="0">
                <a:solidFill>
                  <a:sysClr val="windowText" lastClr="000000"/>
                </a:solidFill>
              </a:rPr>
              <a:t>!</a:t>
            </a:r>
            <a:endParaRPr lang="he-IL" sz="3600" dirty="0">
              <a:solidFill>
                <a:sysClr val="windowText" lastClr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 rot="1289928">
            <a:off x="10491051" y="7167799"/>
            <a:ext cx="2442689" cy="2445054"/>
            <a:chOff x="13341391" y="841243"/>
            <a:chExt cx="4209893" cy="4213969"/>
          </a:xfrm>
        </p:grpSpPr>
        <p:sp>
          <p:nvSpPr>
            <p:cNvPr id="8" name="Oval 7"/>
            <p:cNvSpPr/>
            <p:nvPr/>
          </p:nvSpPr>
          <p:spPr>
            <a:xfrm>
              <a:off x="13365758" y="841243"/>
              <a:ext cx="4185526" cy="418552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77" t="862" r="48593" b="64600"/>
            <a:stretch/>
          </p:blipFill>
          <p:spPr>
            <a:xfrm rot="18968113">
              <a:off x="13341391" y="852457"/>
              <a:ext cx="4165006" cy="4202755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contourClr>
                <a:srgbClr val="333333"/>
              </a:contourClr>
            </a:sp3d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24212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618">
        <p:fade/>
      </p:transition>
    </mc:Choice>
    <mc:Fallback xmlns="">
      <p:transition spd="med" advTm="416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7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92 -0.29444 L -0.02292 -0.29421 L -0.03203 -0.28958 C -0.03385 -0.28865 -0.03568 -0.28727 -0.0375 -0.28634 C -0.03906 -0.28564 -0.04063 -0.28541 -0.04219 -0.28472 C -0.04336 -0.28426 -0.04453 -0.28379 -0.04583 -0.2831 C -0.05052 -0.27477 -0.04479 -0.28402 -0.05677 -0.27338 C -0.05924 -0.27129 -0.06185 -0.26967 -0.06406 -0.26689 C -0.06497 -0.26574 -0.06589 -0.26481 -0.0668 -0.26365 C -0.0681 -0.26203 -0.06914 -0.26018 -0.07044 -0.25879 C -0.07135 -0.25787 -0.07227 -0.25764 -0.07318 -0.25717 C -0.08346 -0.23889 -0.06992 -0.26365 -0.0806 -0.24259 C -0.08203 -0.23958 -0.08516 -0.23426 -0.08516 -0.23402 C -0.08568 -0.23171 -0.08607 -0.2287 -0.08698 -0.22615 C -0.08763 -0.2243 -0.08893 -0.22314 -0.08971 -0.22129 C -0.09036 -0.2199 -0.09089 -0.21805 -0.09154 -0.21643 C -0.09232 -0.21481 -0.09362 -0.21365 -0.09427 -0.21157 C -0.09635 -0.20532 -0.09818 -0.19884 -0.09974 -0.19213 C -0.10104 -0.18634 -0.10169 -0.18287 -0.10339 -0.17754 C -0.10391 -0.17569 -0.10469 -0.17407 -0.10521 -0.17245 C -0.10651 -0.16597 -0.10807 -0.15833 -0.10885 -0.15139 C -0.10938 -0.14814 -0.10938 -0.1449 -0.10977 -0.14166 C -0.11029 -0.13889 -0.11107 -0.13634 -0.11159 -0.13356 C -0.11237 -0.13032 -0.11289 -0.12708 -0.11341 -0.12384 C -0.11315 -0.11458 -0.11302 -0.10532 -0.1125 -0.09606 C -0.11211 -0.08657 -0.11094 -0.0831 -0.10977 -0.07338 C -0.10911 -0.06736 -0.10859 -0.06088 -0.10703 -0.05555 C -0.10638 -0.05301 -0.10521 -0.05115 -0.1043 -0.04884 C -0.10299 -0.04166 -0.10365 -0.04375 -0.09974 -0.03588 C -0.09831 -0.0331 -0.09727 -0.02893 -0.09518 -0.02777 L -0.08698 -0.02291 C -0.08607 -0.02245 -0.08516 -0.02152 -0.08424 -0.02129 L -0.07604 -0.01967 C -0.075 -0.01921 -0.07409 -0.01875 -0.07318 -0.01805 C -0.07174 -0.01689 -0.07031 -0.01551 -0.06862 -0.01481 C -0.06654 -0.01389 -0.06445 -0.01365 -0.06224 -0.01319 C -0.06068 -0.01203 -0.05924 -0.01064 -0.05768 -0.00995 C -0.0556 -0.00902 -0.05339 -0.00879 -0.0513 -0.00833 C -0.04974 -0.00787 -0.04818 -0.00717 -0.04674 -0.00671 C -0.04492 -0.00602 -0.04297 -0.00578 -0.04128 -0.00509 C -0.03906 -0.00416 -0.03698 -0.00301 -0.03477 -0.00185 C -0.03385 -0.00139 -0.03307 -0.00046 -0.03203 -0.00023 C -0.02969 0.0007 -0.02721 0.00093 -0.02474 0.00139 C -0.02357 0.00209 -0.02227 0.00255 -0.02109 0.00301 C -0.02018 0.00348 -0.01927 0.0044 -0.01836 0.00463 C -0.0168 0.00533 -0.01536 0.00579 -0.0138 0.00648 C -0.01107 0.00579 -0.00833 0.00556 -0.0056 0.00463 C -0.00456 0.0044 -0.00365 0.00394 -0.00286 0.00301 C 0.00065 -0.00046 -0.00234 -0.00023 2.08333E-7 -0.00023 L 2.08333E-7 -3.33333E-6 " pathEditMode="relative" rAng="0" ptsTypes="AAAAAAAAAAAAAAAAAAAAAAAAAAAAAAAAAAAAAAAAAAAAAAAAAA">
                                      <p:cBhvr>
                                        <p:cTn id="4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5" y="1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0" grpId="0"/>
      <p:bldP spid="4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1197" r="-62562"/>
          <a:stretch/>
        </p:blipFill>
        <p:spPr>
          <a:xfrm>
            <a:off x="47328" y="-3996988"/>
            <a:ext cx="10047695" cy="8204726"/>
          </a:xfrm>
          <a:prstGeom prst="rect">
            <a:avLst/>
          </a:prstGeom>
          <a:ln>
            <a:noFill/>
            <a:prstDash val="dash"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-27384"/>
            <a:ext cx="10972800" cy="1143000"/>
          </a:xfrm>
        </p:spPr>
        <p:txBody>
          <a:bodyPr/>
          <a:lstStyle/>
          <a:p>
            <a:r>
              <a:rPr lang="en-US" dirty="0" smtClean="0"/>
              <a:t>Idea: use </a:t>
            </a:r>
            <a:r>
              <a:rPr lang="en-US" b="1" i="1" dirty="0" err="1" smtClean="0"/>
              <a:t>liftings</a:t>
            </a:r>
            <a:endParaRPr lang="he-IL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5" t="1385" r="11995" b="4622"/>
          <a:stretch/>
        </p:blipFill>
        <p:spPr>
          <a:xfrm>
            <a:off x="7734662" y="-5024122"/>
            <a:ext cx="6354226" cy="8992538"/>
          </a:xfrm>
          <a:prstGeom prst="rect">
            <a:avLst/>
          </a:prstGeom>
          <a:ln>
            <a:noFill/>
            <a:prstDash val="dash"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806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692">
        <p:fade/>
      </p:transition>
    </mc:Choice>
    <mc:Fallback xmlns="">
      <p:transition spd="med" advTm="66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4.58333E-6 -0.69121 " pathEditMode="relative" rAng="0" ptsTypes="AA">
                                      <p:cBhvr>
                                        <p:cTn id="8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56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85185E-6 L -1.875E-6 -0.65579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3" t="59634" r="35212" b="4622"/>
          <a:stretch/>
        </p:blipFill>
        <p:spPr>
          <a:xfrm>
            <a:off x="9462015" y="547959"/>
            <a:ext cx="2592289" cy="341973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55937" r="47365" b="2441"/>
          <a:stretch/>
        </p:blipFill>
        <p:spPr>
          <a:xfrm>
            <a:off x="21215" y="544116"/>
            <a:ext cx="2834345" cy="345638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-27384"/>
            <a:ext cx="10972800" cy="1143000"/>
          </a:xfrm>
        </p:spPr>
        <p:txBody>
          <a:bodyPr/>
          <a:lstStyle/>
          <a:p>
            <a:r>
              <a:rPr lang="en-US" dirty="0" smtClean="0"/>
              <a:t>Idea: use </a:t>
            </a:r>
            <a:r>
              <a:rPr lang="en-US" b="1" i="1" dirty="0" err="1" smtClean="0"/>
              <a:t>liftings</a:t>
            </a:r>
            <a:endParaRPr lang="he-IL" b="1" i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1313601" y="1338293"/>
            <a:ext cx="832907" cy="627290"/>
            <a:chOff x="267114" y="796062"/>
            <a:chExt cx="832907" cy="627290"/>
          </a:xfrm>
          <a:solidFill>
            <a:srgbClr val="FFFF00"/>
          </a:solidFill>
        </p:grpSpPr>
        <p:sp>
          <p:nvSpPr>
            <p:cNvPr id="15" name="Oval 14"/>
            <p:cNvSpPr/>
            <p:nvPr/>
          </p:nvSpPr>
          <p:spPr>
            <a:xfrm>
              <a:off x="683568" y="1268760"/>
              <a:ext cx="154592" cy="154592"/>
            </a:xfrm>
            <a:prstGeom prst="ellipse">
              <a:avLst/>
            </a:prstGeom>
            <a:solidFill>
              <a:srgbClr val="FF11AA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267114" y="796062"/>
                  <a:ext cx="83290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FF11A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he-IL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14" y="796062"/>
                  <a:ext cx="83290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Freeform 11"/>
          <p:cNvSpPr/>
          <p:nvPr/>
        </p:nvSpPr>
        <p:spPr>
          <a:xfrm>
            <a:off x="979527" y="1715309"/>
            <a:ext cx="838200" cy="1375270"/>
          </a:xfrm>
          <a:custGeom>
            <a:avLst/>
            <a:gdLst>
              <a:gd name="connsiteX0" fmla="*/ 723900 w 838200"/>
              <a:gd name="connsiteY0" fmla="*/ 1263112 h 1375270"/>
              <a:gd name="connsiteX1" fmla="*/ 152400 w 838200"/>
              <a:gd name="connsiteY1" fmla="*/ 1358362 h 1375270"/>
              <a:gd name="connsiteX2" fmla="*/ 0 w 838200"/>
              <a:gd name="connsiteY2" fmla="*/ 958312 h 1375270"/>
              <a:gd name="connsiteX3" fmla="*/ 152400 w 838200"/>
              <a:gd name="connsiteY3" fmla="*/ 748762 h 1375270"/>
              <a:gd name="connsiteX4" fmla="*/ 266700 w 838200"/>
              <a:gd name="connsiteY4" fmla="*/ 596362 h 1375270"/>
              <a:gd name="connsiteX5" fmla="*/ 152400 w 838200"/>
              <a:gd name="connsiteY5" fmla="*/ 291562 h 1375270"/>
              <a:gd name="connsiteX6" fmla="*/ 133350 w 838200"/>
              <a:gd name="connsiteY6" fmla="*/ 24862 h 1375270"/>
              <a:gd name="connsiteX7" fmla="*/ 400050 w 838200"/>
              <a:gd name="connsiteY7" fmla="*/ 43912 h 1375270"/>
              <a:gd name="connsiteX8" fmla="*/ 476250 w 838200"/>
              <a:gd name="connsiteY8" fmla="*/ 310612 h 1375270"/>
              <a:gd name="connsiteX9" fmla="*/ 495300 w 838200"/>
              <a:gd name="connsiteY9" fmla="*/ 463012 h 1375270"/>
              <a:gd name="connsiteX10" fmla="*/ 628650 w 838200"/>
              <a:gd name="connsiteY10" fmla="*/ 520162 h 1375270"/>
              <a:gd name="connsiteX11" fmla="*/ 800100 w 838200"/>
              <a:gd name="connsiteY11" fmla="*/ 463012 h 1375270"/>
              <a:gd name="connsiteX12" fmla="*/ 838200 w 838200"/>
              <a:gd name="connsiteY12" fmla="*/ 215362 h 137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8200" h="1375270">
                <a:moveTo>
                  <a:pt x="723900" y="1263112"/>
                </a:moveTo>
                <a:cubicBezTo>
                  <a:pt x="498475" y="1336137"/>
                  <a:pt x="273050" y="1409162"/>
                  <a:pt x="152400" y="1358362"/>
                </a:cubicBezTo>
                <a:cubicBezTo>
                  <a:pt x="31750" y="1307562"/>
                  <a:pt x="0" y="1059912"/>
                  <a:pt x="0" y="958312"/>
                </a:cubicBezTo>
                <a:cubicBezTo>
                  <a:pt x="0" y="856712"/>
                  <a:pt x="107950" y="809087"/>
                  <a:pt x="152400" y="748762"/>
                </a:cubicBezTo>
                <a:cubicBezTo>
                  <a:pt x="196850" y="688437"/>
                  <a:pt x="266700" y="672562"/>
                  <a:pt x="266700" y="596362"/>
                </a:cubicBezTo>
                <a:cubicBezTo>
                  <a:pt x="266700" y="520162"/>
                  <a:pt x="174625" y="386812"/>
                  <a:pt x="152400" y="291562"/>
                </a:cubicBezTo>
                <a:cubicBezTo>
                  <a:pt x="130175" y="196312"/>
                  <a:pt x="92075" y="66137"/>
                  <a:pt x="133350" y="24862"/>
                </a:cubicBezTo>
                <a:cubicBezTo>
                  <a:pt x="174625" y="-16413"/>
                  <a:pt x="342900" y="-3713"/>
                  <a:pt x="400050" y="43912"/>
                </a:cubicBezTo>
                <a:cubicBezTo>
                  <a:pt x="457200" y="91537"/>
                  <a:pt x="460375" y="240762"/>
                  <a:pt x="476250" y="310612"/>
                </a:cubicBezTo>
                <a:cubicBezTo>
                  <a:pt x="492125" y="380462"/>
                  <a:pt x="469900" y="428087"/>
                  <a:pt x="495300" y="463012"/>
                </a:cubicBezTo>
                <a:cubicBezTo>
                  <a:pt x="520700" y="497937"/>
                  <a:pt x="577850" y="520162"/>
                  <a:pt x="628650" y="520162"/>
                </a:cubicBezTo>
                <a:cubicBezTo>
                  <a:pt x="679450" y="520162"/>
                  <a:pt x="765175" y="513812"/>
                  <a:pt x="800100" y="463012"/>
                </a:cubicBezTo>
                <a:cubicBezTo>
                  <a:pt x="835025" y="412212"/>
                  <a:pt x="836612" y="313787"/>
                  <a:pt x="838200" y="215362"/>
                </a:cubicBezTo>
              </a:path>
            </a:pathLst>
          </a:custGeom>
          <a:noFill/>
          <a:ln w="57150">
            <a:solidFill>
              <a:srgbClr val="FF11A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4" name="Group 43"/>
          <p:cNvGrpSpPr/>
          <p:nvPr/>
        </p:nvGrpSpPr>
        <p:grpSpPr>
          <a:xfrm>
            <a:off x="421361" y="3299380"/>
            <a:ext cx="11407418" cy="3441988"/>
            <a:chOff x="421361" y="3299380"/>
            <a:chExt cx="11407418" cy="34419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421361" y="5373216"/>
                  <a:ext cx="763765" cy="923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he-IL" sz="6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361" y="5373216"/>
                  <a:ext cx="763765" cy="92333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1234769" y="5373216"/>
                  <a:ext cx="594010" cy="923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he-IL" sz="6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4769" y="5373216"/>
                  <a:ext cx="594010" cy="92333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3000580" y="3299380"/>
              <a:ext cx="6303122" cy="3441988"/>
              <a:chOff x="3215680" y="1935882"/>
              <a:chExt cx="5574287" cy="304398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07" r="52362" b="31317"/>
              <a:stretch/>
            </p:blipFill>
            <p:spPr>
              <a:xfrm>
                <a:off x="3215680" y="1941880"/>
                <a:ext cx="2754687" cy="3037990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07" r="51772" b="31592"/>
              <a:stretch/>
            </p:blipFill>
            <p:spPr>
              <a:xfrm>
                <a:off x="5980186" y="1935882"/>
                <a:ext cx="2809781" cy="3025783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</p:pic>
        </p:grpSp>
        <p:sp>
          <p:nvSpPr>
            <p:cNvPr id="23" name="Bent Arrow 22"/>
            <p:cNvSpPr/>
            <p:nvPr/>
          </p:nvSpPr>
          <p:spPr>
            <a:xfrm flipV="1">
              <a:off x="751195" y="4371121"/>
              <a:ext cx="1901750" cy="1706602"/>
            </a:xfrm>
            <a:prstGeom prst="bentArrow">
              <a:avLst>
                <a:gd name="adj1" fmla="val 16389"/>
                <a:gd name="adj2" fmla="val 25000"/>
                <a:gd name="adj3" fmla="val 25000"/>
                <a:gd name="adj4" fmla="val 7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41" name="Bent Arrow 40"/>
            <p:cNvSpPr/>
            <p:nvPr/>
          </p:nvSpPr>
          <p:spPr>
            <a:xfrm flipH="1" flipV="1">
              <a:off x="9672650" y="4519915"/>
              <a:ext cx="1859124" cy="1706602"/>
            </a:xfrm>
            <a:prstGeom prst="bentArrow">
              <a:avLst>
                <a:gd name="adj1" fmla="val 16389"/>
                <a:gd name="adj2" fmla="val 25000"/>
                <a:gd name="adj3" fmla="val 25000"/>
                <a:gd name="adj4" fmla="val 75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76851" y="3461657"/>
            <a:ext cx="1605033" cy="1377860"/>
            <a:chOff x="3976851" y="3461657"/>
            <a:chExt cx="1605033" cy="1377860"/>
          </a:xfrm>
        </p:grpSpPr>
        <p:sp>
          <p:nvSpPr>
            <p:cNvPr id="29" name="Oval 28"/>
            <p:cNvSpPr/>
            <p:nvPr/>
          </p:nvSpPr>
          <p:spPr>
            <a:xfrm>
              <a:off x="5407079" y="4127067"/>
              <a:ext cx="174805" cy="174805"/>
            </a:xfrm>
            <a:prstGeom prst="ellipse">
              <a:avLst/>
            </a:prstGeom>
            <a:solidFill>
              <a:srgbClr val="FF11AA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3976851" y="3461657"/>
              <a:ext cx="1525877" cy="1377860"/>
            </a:xfrm>
            <a:custGeom>
              <a:avLst/>
              <a:gdLst>
                <a:gd name="connsiteX0" fmla="*/ 690846 w 1523604"/>
                <a:gd name="connsiteY0" fmla="*/ 0 h 1522035"/>
                <a:gd name="connsiteX1" fmla="*/ 54032 w 1523604"/>
                <a:gd name="connsiteY1" fmla="*/ 506186 h 1522035"/>
                <a:gd name="connsiteX2" fmla="*/ 86689 w 1523604"/>
                <a:gd name="connsiteY2" fmla="*/ 1143000 h 1522035"/>
                <a:gd name="connsiteX3" fmla="*/ 511232 w 1523604"/>
                <a:gd name="connsiteY3" fmla="*/ 1518557 h 1522035"/>
                <a:gd name="connsiteX4" fmla="*/ 1033746 w 1523604"/>
                <a:gd name="connsiteY4" fmla="*/ 930729 h 1522035"/>
                <a:gd name="connsiteX5" fmla="*/ 952104 w 1523604"/>
                <a:gd name="connsiteY5" fmla="*/ 538843 h 1522035"/>
                <a:gd name="connsiteX6" fmla="*/ 1180704 w 1523604"/>
                <a:gd name="connsiteY6" fmla="*/ 424543 h 1522035"/>
                <a:gd name="connsiteX7" fmla="*/ 1376646 w 1523604"/>
                <a:gd name="connsiteY7" fmla="*/ 555172 h 1522035"/>
                <a:gd name="connsiteX8" fmla="*/ 1523604 w 1523604"/>
                <a:gd name="connsiteY8" fmla="*/ 816429 h 1522035"/>
                <a:gd name="connsiteX0" fmla="*/ 693119 w 1525877"/>
                <a:gd name="connsiteY0" fmla="*/ 0 h 1377860"/>
                <a:gd name="connsiteX1" fmla="*/ 56305 w 1525877"/>
                <a:gd name="connsiteY1" fmla="*/ 506186 h 1377860"/>
                <a:gd name="connsiteX2" fmla="*/ 88962 w 1525877"/>
                <a:gd name="connsiteY2" fmla="*/ 1143000 h 1377860"/>
                <a:gd name="connsiteX3" fmla="*/ 562491 w 1525877"/>
                <a:gd name="connsiteY3" fmla="*/ 1371600 h 1377860"/>
                <a:gd name="connsiteX4" fmla="*/ 1036019 w 1525877"/>
                <a:gd name="connsiteY4" fmla="*/ 930729 h 1377860"/>
                <a:gd name="connsiteX5" fmla="*/ 954377 w 1525877"/>
                <a:gd name="connsiteY5" fmla="*/ 538843 h 1377860"/>
                <a:gd name="connsiteX6" fmla="*/ 1182977 w 1525877"/>
                <a:gd name="connsiteY6" fmla="*/ 424543 h 1377860"/>
                <a:gd name="connsiteX7" fmla="*/ 1378919 w 1525877"/>
                <a:gd name="connsiteY7" fmla="*/ 555172 h 1377860"/>
                <a:gd name="connsiteX8" fmla="*/ 1525877 w 1525877"/>
                <a:gd name="connsiteY8" fmla="*/ 816429 h 1377860"/>
                <a:gd name="connsiteX0" fmla="*/ 693119 w 1525877"/>
                <a:gd name="connsiteY0" fmla="*/ 0 h 1377860"/>
                <a:gd name="connsiteX1" fmla="*/ 56305 w 1525877"/>
                <a:gd name="connsiteY1" fmla="*/ 506186 h 1377860"/>
                <a:gd name="connsiteX2" fmla="*/ 88962 w 1525877"/>
                <a:gd name="connsiteY2" fmla="*/ 1143000 h 1377860"/>
                <a:gd name="connsiteX3" fmla="*/ 562491 w 1525877"/>
                <a:gd name="connsiteY3" fmla="*/ 1371600 h 1377860"/>
                <a:gd name="connsiteX4" fmla="*/ 1036019 w 1525877"/>
                <a:gd name="connsiteY4" fmla="*/ 930729 h 1377860"/>
                <a:gd name="connsiteX5" fmla="*/ 954377 w 1525877"/>
                <a:gd name="connsiteY5" fmla="*/ 538843 h 1377860"/>
                <a:gd name="connsiteX6" fmla="*/ 1182977 w 1525877"/>
                <a:gd name="connsiteY6" fmla="*/ 359229 h 1377860"/>
                <a:gd name="connsiteX7" fmla="*/ 1378919 w 1525877"/>
                <a:gd name="connsiteY7" fmla="*/ 555172 h 1377860"/>
                <a:gd name="connsiteX8" fmla="*/ 1525877 w 1525877"/>
                <a:gd name="connsiteY8" fmla="*/ 816429 h 137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877" h="1377860">
                  <a:moveTo>
                    <a:pt x="693119" y="0"/>
                  </a:moveTo>
                  <a:cubicBezTo>
                    <a:pt x="425058" y="157843"/>
                    <a:pt x="156998" y="315686"/>
                    <a:pt x="56305" y="506186"/>
                  </a:cubicBezTo>
                  <a:cubicBezTo>
                    <a:pt x="-44388" y="696686"/>
                    <a:pt x="4598" y="998764"/>
                    <a:pt x="88962" y="1143000"/>
                  </a:cubicBezTo>
                  <a:cubicBezTo>
                    <a:pt x="173326" y="1287236"/>
                    <a:pt x="404648" y="1406978"/>
                    <a:pt x="562491" y="1371600"/>
                  </a:cubicBezTo>
                  <a:cubicBezTo>
                    <a:pt x="720334" y="1336222"/>
                    <a:pt x="970705" y="1069522"/>
                    <a:pt x="1036019" y="930729"/>
                  </a:cubicBezTo>
                  <a:cubicBezTo>
                    <a:pt x="1101333" y="791936"/>
                    <a:pt x="929884" y="634093"/>
                    <a:pt x="954377" y="538843"/>
                  </a:cubicBezTo>
                  <a:cubicBezTo>
                    <a:pt x="978870" y="443593"/>
                    <a:pt x="1112220" y="356507"/>
                    <a:pt x="1182977" y="359229"/>
                  </a:cubicBezTo>
                  <a:cubicBezTo>
                    <a:pt x="1253734" y="361951"/>
                    <a:pt x="1321769" y="478972"/>
                    <a:pt x="1378919" y="555172"/>
                  </a:cubicBezTo>
                  <a:cubicBezTo>
                    <a:pt x="1436069" y="631372"/>
                    <a:pt x="1480973" y="718457"/>
                    <a:pt x="1525877" y="816429"/>
                  </a:cubicBezTo>
                </a:path>
              </a:pathLst>
            </a:custGeom>
            <a:noFill/>
            <a:ln w="57150">
              <a:solidFill>
                <a:srgbClr val="FF11A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128378" y="3476455"/>
            <a:ext cx="1592676" cy="1377860"/>
            <a:chOff x="7128378" y="3476455"/>
            <a:chExt cx="1592676" cy="1377860"/>
          </a:xfrm>
        </p:grpSpPr>
        <p:sp>
          <p:nvSpPr>
            <p:cNvPr id="48" name="Oval 47"/>
            <p:cNvSpPr/>
            <p:nvPr/>
          </p:nvSpPr>
          <p:spPr>
            <a:xfrm>
              <a:off x="8546249" y="4160462"/>
              <a:ext cx="174805" cy="174805"/>
            </a:xfrm>
            <a:prstGeom prst="ellipse">
              <a:avLst/>
            </a:prstGeom>
            <a:solidFill>
              <a:srgbClr val="FF11AA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7128378" y="3476455"/>
              <a:ext cx="1525877" cy="1377860"/>
            </a:xfrm>
            <a:custGeom>
              <a:avLst/>
              <a:gdLst>
                <a:gd name="connsiteX0" fmla="*/ 690846 w 1523604"/>
                <a:gd name="connsiteY0" fmla="*/ 0 h 1522035"/>
                <a:gd name="connsiteX1" fmla="*/ 54032 w 1523604"/>
                <a:gd name="connsiteY1" fmla="*/ 506186 h 1522035"/>
                <a:gd name="connsiteX2" fmla="*/ 86689 w 1523604"/>
                <a:gd name="connsiteY2" fmla="*/ 1143000 h 1522035"/>
                <a:gd name="connsiteX3" fmla="*/ 511232 w 1523604"/>
                <a:gd name="connsiteY3" fmla="*/ 1518557 h 1522035"/>
                <a:gd name="connsiteX4" fmla="*/ 1033746 w 1523604"/>
                <a:gd name="connsiteY4" fmla="*/ 930729 h 1522035"/>
                <a:gd name="connsiteX5" fmla="*/ 952104 w 1523604"/>
                <a:gd name="connsiteY5" fmla="*/ 538843 h 1522035"/>
                <a:gd name="connsiteX6" fmla="*/ 1180704 w 1523604"/>
                <a:gd name="connsiteY6" fmla="*/ 424543 h 1522035"/>
                <a:gd name="connsiteX7" fmla="*/ 1376646 w 1523604"/>
                <a:gd name="connsiteY7" fmla="*/ 555172 h 1522035"/>
                <a:gd name="connsiteX8" fmla="*/ 1523604 w 1523604"/>
                <a:gd name="connsiteY8" fmla="*/ 816429 h 1522035"/>
                <a:gd name="connsiteX0" fmla="*/ 693119 w 1525877"/>
                <a:gd name="connsiteY0" fmla="*/ 0 h 1377860"/>
                <a:gd name="connsiteX1" fmla="*/ 56305 w 1525877"/>
                <a:gd name="connsiteY1" fmla="*/ 506186 h 1377860"/>
                <a:gd name="connsiteX2" fmla="*/ 88962 w 1525877"/>
                <a:gd name="connsiteY2" fmla="*/ 1143000 h 1377860"/>
                <a:gd name="connsiteX3" fmla="*/ 562491 w 1525877"/>
                <a:gd name="connsiteY3" fmla="*/ 1371600 h 1377860"/>
                <a:gd name="connsiteX4" fmla="*/ 1036019 w 1525877"/>
                <a:gd name="connsiteY4" fmla="*/ 930729 h 1377860"/>
                <a:gd name="connsiteX5" fmla="*/ 954377 w 1525877"/>
                <a:gd name="connsiteY5" fmla="*/ 538843 h 1377860"/>
                <a:gd name="connsiteX6" fmla="*/ 1182977 w 1525877"/>
                <a:gd name="connsiteY6" fmla="*/ 424543 h 1377860"/>
                <a:gd name="connsiteX7" fmla="*/ 1378919 w 1525877"/>
                <a:gd name="connsiteY7" fmla="*/ 555172 h 1377860"/>
                <a:gd name="connsiteX8" fmla="*/ 1525877 w 1525877"/>
                <a:gd name="connsiteY8" fmla="*/ 816429 h 1377860"/>
                <a:gd name="connsiteX0" fmla="*/ 693119 w 1525877"/>
                <a:gd name="connsiteY0" fmla="*/ 0 h 1377860"/>
                <a:gd name="connsiteX1" fmla="*/ 56305 w 1525877"/>
                <a:gd name="connsiteY1" fmla="*/ 506186 h 1377860"/>
                <a:gd name="connsiteX2" fmla="*/ 88962 w 1525877"/>
                <a:gd name="connsiteY2" fmla="*/ 1143000 h 1377860"/>
                <a:gd name="connsiteX3" fmla="*/ 562491 w 1525877"/>
                <a:gd name="connsiteY3" fmla="*/ 1371600 h 1377860"/>
                <a:gd name="connsiteX4" fmla="*/ 1036019 w 1525877"/>
                <a:gd name="connsiteY4" fmla="*/ 930729 h 1377860"/>
                <a:gd name="connsiteX5" fmla="*/ 954377 w 1525877"/>
                <a:gd name="connsiteY5" fmla="*/ 538843 h 1377860"/>
                <a:gd name="connsiteX6" fmla="*/ 1182977 w 1525877"/>
                <a:gd name="connsiteY6" fmla="*/ 359229 h 1377860"/>
                <a:gd name="connsiteX7" fmla="*/ 1378919 w 1525877"/>
                <a:gd name="connsiteY7" fmla="*/ 555172 h 1377860"/>
                <a:gd name="connsiteX8" fmla="*/ 1525877 w 1525877"/>
                <a:gd name="connsiteY8" fmla="*/ 816429 h 137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877" h="1377860">
                  <a:moveTo>
                    <a:pt x="693119" y="0"/>
                  </a:moveTo>
                  <a:cubicBezTo>
                    <a:pt x="425058" y="157843"/>
                    <a:pt x="156998" y="315686"/>
                    <a:pt x="56305" y="506186"/>
                  </a:cubicBezTo>
                  <a:cubicBezTo>
                    <a:pt x="-44388" y="696686"/>
                    <a:pt x="4598" y="998764"/>
                    <a:pt x="88962" y="1143000"/>
                  </a:cubicBezTo>
                  <a:cubicBezTo>
                    <a:pt x="173326" y="1287236"/>
                    <a:pt x="404648" y="1406978"/>
                    <a:pt x="562491" y="1371600"/>
                  </a:cubicBezTo>
                  <a:cubicBezTo>
                    <a:pt x="720334" y="1336222"/>
                    <a:pt x="970705" y="1069522"/>
                    <a:pt x="1036019" y="930729"/>
                  </a:cubicBezTo>
                  <a:cubicBezTo>
                    <a:pt x="1101333" y="791936"/>
                    <a:pt x="929884" y="634093"/>
                    <a:pt x="954377" y="538843"/>
                  </a:cubicBezTo>
                  <a:cubicBezTo>
                    <a:pt x="978870" y="443593"/>
                    <a:pt x="1112220" y="356507"/>
                    <a:pt x="1182977" y="359229"/>
                  </a:cubicBezTo>
                  <a:cubicBezTo>
                    <a:pt x="1253734" y="361951"/>
                    <a:pt x="1321769" y="478972"/>
                    <a:pt x="1378919" y="555172"/>
                  </a:cubicBezTo>
                  <a:cubicBezTo>
                    <a:pt x="1436069" y="631372"/>
                    <a:pt x="1480973" y="718457"/>
                    <a:pt x="1525877" y="816429"/>
                  </a:cubicBezTo>
                </a:path>
              </a:pathLst>
            </a:custGeom>
            <a:noFill/>
            <a:ln w="57150">
              <a:solidFill>
                <a:srgbClr val="FF11A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52" name="Oval 51"/>
          <p:cNvSpPr/>
          <p:nvPr/>
        </p:nvSpPr>
        <p:spPr>
          <a:xfrm>
            <a:off x="1444532" y="2657285"/>
            <a:ext cx="571046" cy="571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Oval 52"/>
          <p:cNvSpPr/>
          <p:nvPr/>
        </p:nvSpPr>
        <p:spPr>
          <a:xfrm>
            <a:off x="10838305" y="2339573"/>
            <a:ext cx="571046" cy="571046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64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670">
        <p:fade/>
      </p:transition>
    </mc:Choice>
    <mc:Fallback xmlns="">
      <p:transition spd="med" advTm="386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2" grpId="0" animBg="1"/>
      <p:bldP spid="5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3" t="59634" r="35212" b="4622"/>
          <a:stretch/>
        </p:blipFill>
        <p:spPr>
          <a:xfrm>
            <a:off x="9462015" y="547959"/>
            <a:ext cx="2592289" cy="341973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-27384"/>
            <a:ext cx="10972800" cy="1143000"/>
          </a:xfrm>
        </p:spPr>
        <p:txBody>
          <a:bodyPr/>
          <a:lstStyle/>
          <a:p>
            <a:r>
              <a:rPr lang="en-US" dirty="0" smtClean="0"/>
              <a:t>Idea: use </a:t>
            </a:r>
            <a:r>
              <a:rPr lang="en-US" b="1" i="1" dirty="0" err="1" smtClean="0"/>
              <a:t>liftings</a:t>
            </a:r>
            <a:endParaRPr lang="he-IL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234769" y="5373216"/>
                <a:ext cx="594010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4769" y="5373216"/>
                <a:ext cx="594010" cy="9233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7" r="51772" b="31592"/>
          <a:stretch/>
        </p:blipFill>
        <p:spPr>
          <a:xfrm>
            <a:off x="6126542" y="3299380"/>
            <a:ext cx="3177158" cy="342140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41" name="Bent Arrow 40"/>
          <p:cNvSpPr/>
          <p:nvPr/>
        </p:nvSpPr>
        <p:spPr>
          <a:xfrm flipH="1" flipV="1">
            <a:off x="9672650" y="4519915"/>
            <a:ext cx="1859124" cy="1706602"/>
          </a:xfrm>
          <a:prstGeom prst="bentArrow">
            <a:avLst>
              <a:gd name="adj1" fmla="val 16389"/>
              <a:gd name="adj2" fmla="val 25000"/>
              <a:gd name="adj3" fmla="val 25000"/>
              <a:gd name="adj4" fmla="val 7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1215" y="544116"/>
            <a:ext cx="6094224" cy="6197252"/>
            <a:chOff x="21215" y="544116"/>
            <a:chExt cx="6094224" cy="61972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1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1" t="55937" r="47365" b="2441"/>
            <a:stretch/>
          </p:blipFill>
          <p:spPr>
            <a:xfrm>
              <a:off x="21215" y="544116"/>
              <a:ext cx="2834345" cy="3456384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</p:pic>
        <p:grpSp>
          <p:nvGrpSpPr>
            <p:cNvPr id="50" name="Group 49"/>
            <p:cNvGrpSpPr/>
            <p:nvPr/>
          </p:nvGrpSpPr>
          <p:grpSpPr>
            <a:xfrm>
              <a:off x="970474" y="1363118"/>
              <a:ext cx="1252007" cy="1664090"/>
              <a:chOff x="970474" y="1363118"/>
              <a:chExt cx="1252007" cy="166409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1389574" y="1363118"/>
                <a:ext cx="832907" cy="627290"/>
                <a:chOff x="267114" y="796062"/>
                <a:chExt cx="832907" cy="627290"/>
              </a:xfrm>
              <a:solidFill>
                <a:srgbClr val="FFFF00"/>
              </a:solidFill>
            </p:grpSpPr>
            <p:sp>
              <p:nvSpPr>
                <p:cNvPr id="15" name="Oval 14"/>
                <p:cNvSpPr/>
                <p:nvPr/>
              </p:nvSpPr>
              <p:spPr>
                <a:xfrm>
                  <a:off x="683568" y="1268760"/>
                  <a:ext cx="154592" cy="15459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67114" y="796062"/>
                      <a:ext cx="832907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1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chemeClr val="accent5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oMath>
                        </m:oMathPara>
                      </a14:m>
                      <a:endParaRPr lang="he-IL" sz="24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7114" y="796062"/>
                      <a:ext cx="832907" cy="369332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3000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2" name="Freeform 11"/>
              <p:cNvSpPr/>
              <p:nvPr/>
            </p:nvSpPr>
            <p:spPr>
              <a:xfrm>
                <a:off x="970474" y="1651938"/>
                <a:ext cx="838200" cy="1375270"/>
              </a:xfrm>
              <a:custGeom>
                <a:avLst/>
                <a:gdLst>
                  <a:gd name="connsiteX0" fmla="*/ 723900 w 838200"/>
                  <a:gd name="connsiteY0" fmla="*/ 1263112 h 1375270"/>
                  <a:gd name="connsiteX1" fmla="*/ 152400 w 838200"/>
                  <a:gd name="connsiteY1" fmla="*/ 1358362 h 1375270"/>
                  <a:gd name="connsiteX2" fmla="*/ 0 w 838200"/>
                  <a:gd name="connsiteY2" fmla="*/ 958312 h 1375270"/>
                  <a:gd name="connsiteX3" fmla="*/ 152400 w 838200"/>
                  <a:gd name="connsiteY3" fmla="*/ 748762 h 1375270"/>
                  <a:gd name="connsiteX4" fmla="*/ 266700 w 838200"/>
                  <a:gd name="connsiteY4" fmla="*/ 596362 h 1375270"/>
                  <a:gd name="connsiteX5" fmla="*/ 152400 w 838200"/>
                  <a:gd name="connsiteY5" fmla="*/ 291562 h 1375270"/>
                  <a:gd name="connsiteX6" fmla="*/ 133350 w 838200"/>
                  <a:gd name="connsiteY6" fmla="*/ 24862 h 1375270"/>
                  <a:gd name="connsiteX7" fmla="*/ 400050 w 838200"/>
                  <a:gd name="connsiteY7" fmla="*/ 43912 h 1375270"/>
                  <a:gd name="connsiteX8" fmla="*/ 476250 w 838200"/>
                  <a:gd name="connsiteY8" fmla="*/ 310612 h 1375270"/>
                  <a:gd name="connsiteX9" fmla="*/ 495300 w 838200"/>
                  <a:gd name="connsiteY9" fmla="*/ 463012 h 1375270"/>
                  <a:gd name="connsiteX10" fmla="*/ 628650 w 838200"/>
                  <a:gd name="connsiteY10" fmla="*/ 520162 h 1375270"/>
                  <a:gd name="connsiteX11" fmla="*/ 800100 w 838200"/>
                  <a:gd name="connsiteY11" fmla="*/ 463012 h 1375270"/>
                  <a:gd name="connsiteX12" fmla="*/ 838200 w 838200"/>
                  <a:gd name="connsiteY12" fmla="*/ 215362 h 137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8200" h="1375270">
                    <a:moveTo>
                      <a:pt x="723900" y="1263112"/>
                    </a:moveTo>
                    <a:cubicBezTo>
                      <a:pt x="498475" y="1336137"/>
                      <a:pt x="273050" y="1409162"/>
                      <a:pt x="152400" y="1358362"/>
                    </a:cubicBezTo>
                    <a:cubicBezTo>
                      <a:pt x="31750" y="1307562"/>
                      <a:pt x="0" y="1059912"/>
                      <a:pt x="0" y="958312"/>
                    </a:cubicBezTo>
                    <a:cubicBezTo>
                      <a:pt x="0" y="856712"/>
                      <a:pt x="107950" y="809087"/>
                      <a:pt x="152400" y="748762"/>
                    </a:cubicBezTo>
                    <a:cubicBezTo>
                      <a:pt x="196850" y="688437"/>
                      <a:pt x="266700" y="672562"/>
                      <a:pt x="266700" y="596362"/>
                    </a:cubicBezTo>
                    <a:cubicBezTo>
                      <a:pt x="266700" y="520162"/>
                      <a:pt x="174625" y="386812"/>
                      <a:pt x="152400" y="291562"/>
                    </a:cubicBezTo>
                    <a:cubicBezTo>
                      <a:pt x="130175" y="196312"/>
                      <a:pt x="92075" y="66137"/>
                      <a:pt x="133350" y="24862"/>
                    </a:cubicBezTo>
                    <a:cubicBezTo>
                      <a:pt x="174625" y="-16413"/>
                      <a:pt x="342900" y="-3713"/>
                      <a:pt x="400050" y="43912"/>
                    </a:cubicBezTo>
                    <a:cubicBezTo>
                      <a:pt x="457200" y="91537"/>
                      <a:pt x="460375" y="240762"/>
                      <a:pt x="476250" y="310612"/>
                    </a:cubicBezTo>
                    <a:cubicBezTo>
                      <a:pt x="492125" y="380462"/>
                      <a:pt x="469900" y="428087"/>
                      <a:pt x="495300" y="463012"/>
                    </a:cubicBezTo>
                    <a:cubicBezTo>
                      <a:pt x="520700" y="497937"/>
                      <a:pt x="577850" y="520162"/>
                      <a:pt x="628650" y="520162"/>
                    </a:cubicBezTo>
                    <a:cubicBezTo>
                      <a:pt x="679450" y="520162"/>
                      <a:pt x="765175" y="513812"/>
                      <a:pt x="800100" y="463012"/>
                    </a:cubicBezTo>
                    <a:cubicBezTo>
                      <a:pt x="835025" y="412212"/>
                      <a:pt x="836612" y="313787"/>
                      <a:pt x="838200" y="215362"/>
                    </a:cubicBezTo>
                  </a:path>
                </a:pathLst>
              </a:custGeom>
              <a:noFill/>
              <a:ln w="38100">
                <a:solidFill>
                  <a:schemeClr val="accent1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421361" y="5373216"/>
                  <a:ext cx="763765" cy="923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he-IL" sz="6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361" y="5373216"/>
                  <a:ext cx="763765" cy="92333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1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7" r="52362" b="31317"/>
            <a:stretch/>
          </p:blipFill>
          <p:spPr>
            <a:xfrm>
              <a:off x="3000579" y="3306162"/>
              <a:ext cx="3114860" cy="3435206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</p:pic>
        <p:sp>
          <p:nvSpPr>
            <p:cNvPr id="23" name="Bent Arrow 22"/>
            <p:cNvSpPr/>
            <p:nvPr/>
          </p:nvSpPr>
          <p:spPr>
            <a:xfrm flipV="1">
              <a:off x="751195" y="4371121"/>
              <a:ext cx="1901750" cy="1706602"/>
            </a:xfrm>
            <a:prstGeom prst="bentArrow">
              <a:avLst>
                <a:gd name="adj1" fmla="val 16389"/>
                <a:gd name="adj2" fmla="val 25000"/>
                <a:gd name="adj3" fmla="val 25000"/>
                <a:gd name="adj4" fmla="val 75000"/>
              </a:avLst>
            </a:prstGeom>
            <a:solidFill>
              <a:schemeClr val="accent1">
                <a:alpha val="1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3976851" y="3461657"/>
              <a:ext cx="1605033" cy="1377860"/>
              <a:chOff x="3976851" y="3461657"/>
              <a:chExt cx="1605033" cy="137786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5407079" y="4127067"/>
                <a:ext cx="174805" cy="174805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3976851" y="3461657"/>
                <a:ext cx="1525877" cy="1377860"/>
              </a:xfrm>
              <a:custGeom>
                <a:avLst/>
                <a:gdLst>
                  <a:gd name="connsiteX0" fmla="*/ 690846 w 1523604"/>
                  <a:gd name="connsiteY0" fmla="*/ 0 h 1522035"/>
                  <a:gd name="connsiteX1" fmla="*/ 54032 w 1523604"/>
                  <a:gd name="connsiteY1" fmla="*/ 506186 h 1522035"/>
                  <a:gd name="connsiteX2" fmla="*/ 86689 w 1523604"/>
                  <a:gd name="connsiteY2" fmla="*/ 1143000 h 1522035"/>
                  <a:gd name="connsiteX3" fmla="*/ 511232 w 1523604"/>
                  <a:gd name="connsiteY3" fmla="*/ 1518557 h 1522035"/>
                  <a:gd name="connsiteX4" fmla="*/ 1033746 w 1523604"/>
                  <a:gd name="connsiteY4" fmla="*/ 930729 h 1522035"/>
                  <a:gd name="connsiteX5" fmla="*/ 952104 w 1523604"/>
                  <a:gd name="connsiteY5" fmla="*/ 538843 h 1522035"/>
                  <a:gd name="connsiteX6" fmla="*/ 1180704 w 1523604"/>
                  <a:gd name="connsiteY6" fmla="*/ 424543 h 1522035"/>
                  <a:gd name="connsiteX7" fmla="*/ 1376646 w 1523604"/>
                  <a:gd name="connsiteY7" fmla="*/ 555172 h 1522035"/>
                  <a:gd name="connsiteX8" fmla="*/ 1523604 w 1523604"/>
                  <a:gd name="connsiteY8" fmla="*/ 816429 h 1522035"/>
                  <a:gd name="connsiteX0" fmla="*/ 693119 w 1525877"/>
                  <a:gd name="connsiteY0" fmla="*/ 0 h 1377860"/>
                  <a:gd name="connsiteX1" fmla="*/ 56305 w 1525877"/>
                  <a:gd name="connsiteY1" fmla="*/ 506186 h 1377860"/>
                  <a:gd name="connsiteX2" fmla="*/ 88962 w 1525877"/>
                  <a:gd name="connsiteY2" fmla="*/ 1143000 h 1377860"/>
                  <a:gd name="connsiteX3" fmla="*/ 562491 w 1525877"/>
                  <a:gd name="connsiteY3" fmla="*/ 1371600 h 1377860"/>
                  <a:gd name="connsiteX4" fmla="*/ 1036019 w 1525877"/>
                  <a:gd name="connsiteY4" fmla="*/ 930729 h 1377860"/>
                  <a:gd name="connsiteX5" fmla="*/ 954377 w 1525877"/>
                  <a:gd name="connsiteY5" fmla="*/ 538843 h 1377860"/>
                  <a:gd name="connsiteX6" fmla="*/ 1182977 w 1525877"/>
                  <a:gd name="connsiteY6" fmla="*/ 424543 h 1377860"/>
                  <a:gd name="connsiteX7" fmla="*/ 1378919 w 1525877"/>
                  <a:gd name="connsiteY7" fmla="*/ 555172 h 1377860"/>
                  <a:gd name="connsiteX8" fmla="*/ 1525877 w 1525877"/>
                  <a:gd name="connsiteY8" fmla="*/ 816429 h 1377860"/>
                  <a:gd name="connsiteX0" fmla="*/ 693119 w 1525877"/>
                  <a:gd name="connsiteY0" fmla="*/ 0 h 1377860"/>
                  <a:gd name="connsiteX1" fmla="*/ 56305 w 1525877"/>
                  <a:gd name="connsiteY1" fmla="*/ 506186 h 1377860"/>
                  <a:gd name="connsiteX2" fmla="*/ 88962 w 1525877"/>
                  <a:gd name="connsiteY2" fmla="*/ 1143000 h 1377860"/>
                  <a:gd name="connsiteX3" fmla="*/ 562491 w 1525877"/>
                  <a:gd name="connsiteY3" fmla="*/ 1371600 h 1377860"/>
                  <a:gd name="connsiteX4" fmla="*/ 1036019 w 1525877"/>
                  <a:gd name="connsiteY4" fmla="*/ 930729 h 1377860"/>
                  <a:gd name="connsiteX5" fmla="*/ 954377 w 1525877"/>
                  <a:gd name="connsiteY5" fmla="*/ 538843 h 1377860"/>
                  <a:gd name="connsiteX6" fmla="*/ 1182977 w 1525877"/>
                  <a:gd name="connsiteY6" fmla="*/ 359229 h 1377860"/>
                  <a:gd name="connsiteX7" fmla="*/ 1378919 w 1525877"/>
                  <a:gd name="connsiteY7" fmla="*/ 555172 h 1377860"/>
                  <a:gd name="connsiteX8" fmla="*/ 1525877 w 1525877"/>
                  <a:gd name="connsiteY8" fmla="*/ 816429 h 137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877" h="1377860">
                    <a:moveTo>
                      <a:pt x="693119" y="0"/>
                    </a:moveTo>
                    <a:cubicBezTo>
                      <a:pt x="425058" y="157843"/>
                      <a:pt x="156998" y="315686"/>
                      <a:pt x="56305" y="506186"/>
                    </a:cubicBezTo>
                    <a:cubicBezTo>
                      <a:pt x="-44388" y="696686"/>
                      <a:pt x="4598" y="998764"/>
                      <a:pt x="88962" y="1143000"/>
                    </a:cubicBezTo>
                    <a:cubicBezTo>
                      <a:pt x="173326" y="1287236"/>
                      <a:pt x="404648" y="1406978"/>
                      <a:pt x="562491" y="1371600"/>
                    </a:cubicBezTo>
                    <a:cubicBezTo>
                      <a:pt x="720334" y="1336222"/>
                      <a:pt x="970705" y="1069522"/>
                      <a:pt x="1036019" y="930729"/>
                    </a:cubicBezTo>
                    <a:cubicBezTo>
                      <a:pt x="1101333" y="791936"/>
                      <a:pt x="929884" y="634093"/>
                      <a:pt x="954377" y="538843"/>
                    </a:cubicBezTo>
                    <a:cubicBezTo>
                      <a:pt x="978870" y="443593"/>
                      <a:pt x="1112220" y="356507"/>
                      <a:pt x="1182977" y="359229"/>
                    </a:cubicBezTo>
                    <a:cubicBezTo>
                      <a:pt x="1253734" y="361951"/>
                      <a:pt x="1321769" y="478972"/>
                      <a:pt x="1378919" y="555172"/>
                    </a:cubicBezTo>
                    <a:cubicBezTo>
                      <a:pt x="1436069" y="631372"/>
                      <a:pt x="1480973" y="718457"/>
                      <a:pt x="1525877" y="816429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9" t="22348" r="33665" b="20180"/>
          <a:stretch/>
        </p:blipFill>
        <p:spPr>
          <a:xfrm flipH="1">
            <a:off x="9251273" y="1107052"/>
            <a:ext cx="2855547" cy="29703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  <p:sp>
        <p:nvSpPr>
          <p:cNvPr id="25" name="Freeform 24"/>
          <p:cNvSpPr/>
          <p:nvPr/>
        </p:nvSpPr>
        <p:spPr>
          <a:xfrm>
            <a:off x="9855439" y="1722094"/>
            <a:ext cx="743484" cy="1760434"/>
          </a:xfrm>
          <a:custGeom>
            <a:avLst/>
            <a:gdLst>
              <a:gd name="connsiteX0" fmla="*/ 495656 w 743484"/>
              <a:gd name="connsiteY0" fmla="*/ 0 h 1760434"/>
              <a:gd name="connsiteX1" fmla="*/ 0 w 743484"/>
              <a:gd name="connsiteY1" fmla="*/ 145279 h 1760434"/>
              <a:gd name="connsiteX2" fmla="*/ 25637 w 743484"/>
              <a:gd name="connsiteY2" fmla="*/ 931492 h 1760434"/>
              <a:gd name="connsiteX3" fmla="*/ 85458 w 743484"/>
              <a:gd name="connsiteY3" fmla="*/ 1674976 h 1760434"/>
              <a:gd name="connsiteX4" fmla="*/ 743484 w 743484"/>
              <a:gd name="connsiteY4" fmla="*/ 1760434 h 1760434"/>
              <a:gd name="connsiteX5" fmla="*/ 632388 w 743484"/>
              <a:gd name="connsiteY5" fmla="*/ 863125 h 1760434"/>
              <a:gd name="connsiteX6" fmla="*/ 495656 w 743484"/>
              <a:gd name="connsiteY6" fmla="*/ 0 h 1760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3484" h="1760434">
                <a:moveTo>
                  <a:pt x="495656" y="0"/>
                </a:moveTo>
                <a:lnTo>
                  <a:pt x="0" y="145279"/>
                </a:lnTo>
                <a:lnTo>
                  <a:pt x="25637" y="931492"/>
                </a:lnTo>
                <a:lnTo>
                  <a:pt x="85458" y="1674976"/>
                </a:lnTo>
                <a:lnTo>
                  <a:pt x="743484" y="1760434"/>
                </a:lnTo>
                <a:lnTo>
                  <a:pt x="632388" y="863125"/>
                </a:lnTo>
                <a:lnTo>
                  <a:pt x="495656" y="0"/>
                </a:lnTo>
                <a:close/>
              </a:path>
            </a:pathLst>
          </a:custGeom>
          <a:solidFill>
            <a:srgbClr val="01FF01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51" name="Group 50"/>
          <p:cNvGrpSpPr/>
          <p:nvPr/>
        </p:nvGrpSpPr>
        <p:grpSpPr>
          <a:xfrm>
            <a:off x="7128378" y="3476455"/>
            <a:ext cx="1592676" cy="1377860"/>
            <a:chOff x="7128378" y="3476455"/>
            <a:chExt cx="1592676" cy="1377860"/>
          </a:xfrm>
        </p:grpSpPr>
        <p:sp>
          <p:nvSpPr>
            <p:cNvPr id="52" name="Oval 51"/>
            <p:cNvSpPr/>
            <p:nvPr/>
          </p:nvSpPr>
          <p:spPr>
            <a:xfrm>
              <a:off x="8546249" y="4160462"/>
              <a:ext cx="174805" cy="174805"/>
            </a:xfrm>
            <a:prstGeom prst="ellipse">
              <a:avLst/>
            </a:prstGeom>
            <a:solidFill>
              <a:srgbClr val="FF11AA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3" name="Freeform 52"/>
            <p:cNvSpPr/>
            <p:nvPr/>
          </p:nvSpPr>
          <p:spPr>
            <a:xfrm>
              <a:off x="7128378" y="3476455"/>
              <a:ext cx="1525877" cy="1377860"/>
            </a:xfrm>
            <a:custGeom>
              <a:avLst/>
              <a:gdLst>
                <a:gd name="connsiteX0" fmla="*/ 690846 w 1523604"/>
                <a:gd name="connsiteY0" fmla="*/ 0 h 1522035"/>
                <a:gd name="connsiteX1" fmla="*/ 54032 w 1523604"/>
                <a:gd name="connsiteY1" fmla="*/ 506186 h 1522035"/>
                <a:gd name="connsiteX2" fmla="*/ 86689 w 1523604"/>
                <a:gd name="connsiteY2" fmla="*/ 1143000 h 1522035"/>
                <a:gd name="connsiteX3" fmla="*/ 511232 w 1523604"/>
                <a:gd name="connsiteY3" fmla="*/ 1518557 h 1522035"/>
                <a:gd name="connsiteX4" fmla="*/ 1033746 w 1523604"/>
                <a:gd name="connsiteY4" fmla="*/ 930729 h 1522035"/>
                <a:gd name="connsiteX5" fmla="*/ 952104 w 1523604"/>
                <a:gd name="connsiteY5" fmla="*/ 538843 h 1522035"/>
                <a:gd name="connsiteX6" fmla="*/ 1180704 w 1523604"/>
                <a:gd name="connsiteY6" fmla="*/ 424543 h 1522035"/>
                <a:gd name="connsiteX7" fmla="*/ 1376646 w 1523604"/>
                <a:gd name="connsiteY7" fmla="*/ 555172 h 1522035"/>
                <a:gd name="connsiteX8" fmla="*/ 1523604 w 1523604"/>
                <a:gd name="connsiteY8" fmla="*/ 816429 h 1522035"/>
                <a:gd name="connsiteX0" fmla="*/ 693119 w 1525877"/>
                <a:gd name="connsiteY0" fmla="*/ 0 h 1377860"/>
                <a:gd name="connsiteX1" fmla="*/ 56305 w 1525877"/>
                <a:gd name="connsiteY1" fmla="*/ 506186 h 1377860"/>
                <a:gd name="connsiteX2" fmla="*/ 88962 w 1525877"/>
                <a:gd name="connsiteY2" fmla="*/ 1143000 h 1377860"/>
                <a:gd name="connsiteX3" fmla="*/ 562491 w 1525877"/>
                <a:gd name="connsiteY3" fmla="*/ 1371600 h 1377860"/>
                <a:gd name="connsiteX4" fmla="*/ 1036019 w 1525877"/>
                <a:gd name="connsiteY4" fmla="*/ 930729 h 1377860"/>
                <a:gd name="connsiteX5" fmla="*/ 954377 w 1525877"/>
                <a:gd name="connsiteY5" fmla="*/ 538843 h 1377860"/>
                <a:gd name="connsiteX6" fmla="*/ 1182977 w 1525877"/>
                <a:gd name="connsiteY6" fmla="*/ 424543 h 1377860"/>
                <a:gd name="connsiteX7" fmla="*/ 1378919 w 1525877"/>
                <a:gd name="connsiteY7" fmla="*/ 555172 h 1377860"/>
                <a:gd name="connsiteX8" fmla="*/ 1525877 w 1525877"/>
                <a:gd name="connsiteY8" fmla="*/ 816429 h 1377860"/>
                <a:gd name="connsiteX0" fmla="*/ 693119 w 1525877"/>
                <a:gd name="connsiteY0" fmla="*/ 0 h 1377860"/>
                <a:gd name="connsiteX1" fmla="*/ 56305 w 1525877"/>
                <a:gd name="connsiteY1" fmla="*/ 506186 h 1377860"/>
                <a:gd name="connsiteX2" fmla="*/ 88962 w 1525877"/>
                <a:gd name="connsiteY2" fmla="*/ 1143000 h 1377860"/>
                <a:gd name="connsiteX3" fmla="*/ 562491 w 1525877"/>
                <a:gd name="connsiteY3" fmla="*/ 1371600 h 1377860"/>
                <a:gd name="connsiteX4" fmla="*/ 1036019 w 1525877"/>
                <a:gd name="connsiteY4" fmla="*/ 930729 h 1377860"/>
                <a:gd name="connsiteX5" fmla="*/ 954377 w 1525877"/>
                <a:gd name="connsiteY5" fmla="*/ 538843 h 1377860"/>
                <a:gd name="connsiteX6" fmla="*/ 1182977 w 1525877"/>
                <a:gd name="connsiteY6" fmla="*/ 359229 h 1377860"/>
                <a:gd name="connsiteX7" fmla="*/ 1378919 w 1525877"/>
                <a:gd name="connsiteY7" fmla="*/ 555172 h 1377860"/>
                <a:gd name="connsiteX8" fmla="*/ 1525877 w 1525877"/>
                <a:gd name="connsiteY8" fmla="*/ 816429 h 137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877" h="1377860">
                  <a:moveTo>
                    <a:pt x="693119" y="0"/>
                  </a:moveTo>
                  <a:cubicBezTo>
                    <a:pt x="425058" y="157843"/>
                    <a:pt x="156998" y="315686"/>
                    <a:pt x="56305" y="506186"/>
                  </a:cubicBezTo>
                  <a:cubicBezTo>
                    <a:pt x="-44388" y="696686"/>
                    <a:pt x="4598" y="998764"/>
                    <a:pt x="88962" y="1143000"/>
                  </a:cubicBezTo>
                  <a:cubicBezTo>
                    <a:pt x="173326" y="1287236"/>
                    <a:pt x="404648" y="1406978"/>
                    <a:pt x="562491" y="1371600"/>
                  </a:cubicBezTo>
                  <a:cubicBezTo>
                    <a:pt x="720334" y="1336222"/>
                    <a:pt x="970705" y="1069522"/>
                    <a:pt x="1036019" y="930729"/>
                  </a:cubicBezTo>
                  <a:cubicBezTo>
                    <a:pt x="1101333" y="791936"/>
                    <a:pt x="929884" y="634093"/>
                    <a:pt x="954377" y="538843"/>
                  </a:cubicBezTo>
                  <a:cubicBezTo>
                    <a:pt x="978870" y="443593"/>
                    <a:pt x="1112220" y="356507"/>
                    <a:pt x="1182977" y="359229"/>
                  </a:cubicBezTo>
                  <a:cubicBezTo>
                    <a:pt x="1253734" y="361951"/>
                    <a:pt x="1321769" y="478972"/>
                    <a:pt x="1378919" y="555172"/>
                  </a:cubicBezTo>
                  <a:cubicBezTo>
                    <a:pt x="1436069" y="631372"/>
                    <a:pt x="1480973" y="718457"/>
                    <a:pt x="1525877" y="816429"/>
                  </a:cubicBezTo>
                </a:path>
              </a:pathLst>
            </a:custGeom>
            <a:noFill/>
            <a:ln w="57150">
              <a:solidFill>
                <a:srgbClr val="FF11A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235668" y="2042265"/>
            <a:ext cx="3041872" cy="2868380"/>
            <a:chOff x="6261828" y="-194367"/>
            <a:chExt cx="3041872" cy="2868380"/>
          </a:xfrm>
        </p:grpSpPr>
        <p:sp>
          <p:nvSpPr>
            <p:cNvPr id="8" name="Oval 7"/>
            <p:cNvSpPr/>
            <p:nvPr/>
          </p:nvSpPr>
          <p:spPr>
            <a:xfrm>
              <a:off x="6261828" y="-194367"/>
              <a:ext cx="3041872" cy="28683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grpSp>
          <p:nvGrpSpPr>
            <p:cNvPr id="9" name="Group 8"/>
            <p:cNvGrpSpPr/>
            <p:nvPr/>
          </p:nvGrpSpPr>
          <p:grpSpPr>
            <a:xfrm flipH="1">
              <a:off x="6261828" y="-194367"/>
              <a:ext cx="3024336" cy="2868380"/>
              <a:chOff x="5990321" y="1433492"/>
              <a:chExt cx="3024336" cy="286838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5990321" y="1433492"/>
                <a:ext cx="3024336" cy="2868380"/>
                <a:chOff x="5941913" y="1609987"/>
                <a:chExt cx="3024336" cy="2868380"/>
              </a:xfrm>
            </p:grpSpPr>
            <p:pic>
              <p:nvPicPr>
                <p:cNvPr id="10" name="Picture 9"/>
                <p:cNvPicPr>
                  <a:picLocks noChangeAspect="1"/>
                </p:cNvPicPr>
                <p:nvPr/>
              </p:nvPicPr>
              <p:blipFill rotWithShape="1">
                <a:blip r:embed="rId1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081" t="-8396" r="30239" b="41509"/>
                <a:stretch/>
              </p:blipFill>
              <p:spPr>
                <a:xfrm>
                  <a:off x="5941913" y="1609987"/>
                  <a:ext cx="3024336" cy="2868380"/>
                </a:xfrm>
                <a:prstGeom prst="ellipse">
                  <a:avLst/>
                </a:prstGeom>
                <a:ln w="63500" cap="rnd">
                  <a:solidFill>
                    <a:schemeClr val="tx1"/>
                  </a:solidFill>
                  <a:prstDash val="dash"/>
                </a:ln>
                <a:effectLst/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contourClr>
                    <a:srgbClr val="333333"/>
                  </a:contourClr>
                </a:sp3d>
              </p:spPr>
            </p:pic>
            <p:sp>
              <p:nvSpPr>
                <p:cNvPr id="17" name="Oval 16"/>
                <p:cNvSpPr/>
                <p:nvPr/>
              </p:nvSpPr>
              <p:spPr>
                <a:xfrm>
                  <a:off x="7361888" y="2782219"/>
                  <a:ext cx="318288" cy="318288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sp>
            <p:nvSpPr>
              <p:cNvPr id="5" name="Freeform 4"/>
              <p:cNvSpPr/>
              <p:nvPr/>
            </p:nvSpPr>
            <p:spPr>
              <a:xfrm>
                <a:off x="6857223" y="2724150"/>
                <a:ext cx="724677" cy="1428750"/>
              </a:xfrm>
              <a:custGeom>
                <a:avLst/>
                <a:gdLst>
                  <a:gd name="connsiteX0" fmla="*/ 724677 w 724677"/>
                  <a:gd name="connsiteY0" fmla="*/ 0 h 1428750"/>
                  <a:gd name="connsiteX1" fmla="*/ 286527 w 724677"/>
                  <a:gd name="connsiteY1" fmla="*/ 533400 h 1428750"/>
                  <a:gd name="connsiteX2" fmla="*/ 38877 w 724677"/>
                  <a:gd name="connsiteY2" fmla="*/ 1123950 h 1428750"/>
                  <a:gd name="connsiteX3" fmla="*/ 777 w 724677"/>
                  <a:gd name="connsiteY3" fmla="*/ 1428750 h 1428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4677" h="1428750">
                    <a:moveTo>
                      <a:pt x="724677" y="0"/>
                    </a:moveTo>
                    <a:cubicBezTo>
                      <a:pt x="562752" y="173037"/>
                      <a:pt x="400827" y="346075"/>
                      <a:pt x="286527" y="533400"/>
                    </a:cubicBezTo>
                    <a:cubicBezTo>
                      <a:pt x="172227" y="720725"/>
                      <a:pt x="86502" y="974725"/>
                      <a:pt x="38877" y="1123950"/>
                    </a:cubicBezTo>
                    <a:cubicBezTo>
                      <a:pt x="-8748" y="1273175"/>
                      <a:pt x="777" y="1428750"/>
                      <a:pt x="777" y="1428750"/>
                    </a:cubicBezTo>
                  </a:path>
                </a:pathLst>
              </a:custGeom>
              <a:noFill/>
              <a:ln w="57150">
                <a:solidFill>
                  <a:srgbClr val="FF11AA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sp>
        <p:nvSpPr>
          <p:cNvPr id="28" name="Freeform 27"/>
          <p:cNvSpPr/>
          <p:nvPr/>
        </p:nvSpPr>
        <p:spPr>
          <a:xfrm flipH="1">
            <a:off x="6607548" y="3307575"/>
            <a:ext cx="2290273" cy="974221"/>
          </a:xfrm>
          <a:custGeom>
            <a:avLst/>
            <a:gdLst>
              <a:gd name="connsiteX0" fmla="*/ 0 w 2290273"/>
              <a:gd name="connsiteY0" fmla="*/ 0 h 974221"/>
              <a:gd name="connsiteX1" fmla="*/ 136733 w 2290273"/>
              <a:gd name="connsiteY1" fmla="*/ 811851 h 974221"/>
              <a:gd name="connsiteX2" fmla="*/ 1102408 w 2290273"/>
              <a:gd name="connsiteY2" fmla="*/ 888763 h 974221"/>
              <a:gd name="connsiteX3" fmla="*/ 2093720 w 2290273"/>
              <a:gd name="connsiteY3" fmla="*/ 974221 h 974221"/>
              <a:gd name="connsiteX4" fmla="*/ 2290273 w 2290273"/>
              <a:gd name="connsiteY4" fmla="*/ 324740 h 974221"/>
              <a:gd name="connsiteX5" fmla="*/ 1222049 w 2290273"/>
              <a:gd name="connsiteY5" fmla="*/ 76912 h 974221"/>
              <a:gd name="connsiteX6" fmla="*/ 0 w 2290273"/>
              <a:gd name="connsiteY6" fmla="*/ 0 h 97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0273" h="974221">
                <a:moveTo>
                  <a:pt x="0" y="0"/>
                </a:moveTo>
                <a:lnTo>
                  <a:pt x="136733" y="811851"/>
                </a:lnTo>
                <a:lnTo>
                  <a:pt x="1102408" y="888763"/>
                </a:lnTo>
                <a:lnTo>
                  <a:pt x="2093720" y="974221"/>
                </a:lnTo>
                <a:lnTo>
                  <a:pt x="2290273" y="324740"/>
                </a:lnTo>
                <a:lnTo>
                  <a:pt x="1222049" y="76912"/>
                </a:lnTo>
                <a:lnTo>
                  <a:pt x="0" y="0"/>
                </a:lnTo>
                <a:close/>
              </a:path>
            </a:pathLst>
          </a:custGeom>
          <a:solidFill>
            <a:srgbClr val="01FF01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2" name="Group 31"/>
          <p:cNvGrpSpPr/>
          <p:nvPr/>
        </p:nvGrpSpPr>
        <p:grpSpPr>
          <a:xfrm>
            <a:off x="9789486" y="2494322"/>
            <a:ext cx="703144" cy="532886"/>
            <a:chOff x="9800771" y="2654762"/>
            <a:chExt cx="703144" cy="532886"/>
          </a:xfrm>
        </p:grpSpPr>
        <p:sp>
          <p:nvSpPr>
            <p:cNvPr id="39" name="Freeform 38"/>
            <p:cNvSpPr/>
            <p:nvPr/>
          </p:nvSpPr>
          <p:spPr>
            <a:xfrm rot="16877299" flipV="1">
              <a:off x="10017844" y="2619947"/>
              <a:ext cx="451255" cy="520886"/>
            </a:xfrm>
            <a:custGeom>
              <a:avLst/>
              <a:gdLst>
                <a:gd name="connsiteX0" fmla="*/ 724677 w 724677"/>
                <a:gd name="connsiteY0" fmla="*/ 0 h 1428750"/>
                <a:gd name="connsiteX1" fmla="*/ 286527 w 724677"/>
                <a:gd name="connsiteY1" fmla="*/ 533400 h 1428750"/>
                <a:gd name="connsiteX2" fmla="*/ 38877 w 724677"/>
                <a:gd name="connsiteY2" fmla="*/ 1123950 h 1428750"/>
                <a:gd name="connsiteX3" fmla="*/ 777 w 724677"/>
                <a:gd name="connsiteY3" fmla="*/ 1428750 h 1428750"/>
                <a:gd name="connsiteX0" fmla="*/ 724677 w 724677"/>
                <a:gd name="connsiteY0" fmla="*/ 0 h 1428750"/>
                <a:gd name="connsiteX1" fmla="*/ 286527 w 724677"/>
                <a:gd name="connsiteY1" fmla="*/ 533400 h 1428750"/>
                <a:gd name="connsiteX2" fmla="*/ 38877 w 724677"/>
                <a:gd name="connsiteY2" fmla="*/ 1123950 h 1428750"/>
                <a:gd name="connsiteX3" fmla="*/ 777 w 724677"/>
                <a:gd name="connsiteY3" fmla="*/ 1428750 h 1428750"/>
                <a:gd name="connsiteX0" fmla="*/ 733913 w 733913"/>
                <a:gd name="connsiteY0" fmla="*/ 0 h 1428750"/>
                <a:gd name="connsiteX1" fmla="*/ 475000 w 733913"/>
                <a:gd name="connsiteY1" fmla="*/ 290317 h 1428750"/>
                <a:gd name="connsiteX2" fmla="*/ 48113 w 733913"/>
                <a:gd name="connsiteY2" fmla="*/ 1123950 h 1428750"/>
                <a:gd name="connsiteX3" fmla="*/ 10013 w 733913"/>
                <a:gd name="connsiteY3" fmla="*/ 1428750 h 1428750"/>
                <a:gd name="connsiteX0" fmla="*/ 723900 w 723900"/>
                <a:gd name="connsiteY0" fmla="*/ 0 h 1428750"/>
                <a:gd name="connsiteX1" fmla="*/ 464987 w 723900"/>
                <a:gd name="connsiteY1" fmla="*/ 290317 h 1428750"/>
                <a:gd name="connsiteX2" fmla="*/ 331154 w 723900"/>
                <a:gd name="connsiteY2" fmla="*/ 485295 h 1428750"/>
                <a:gd name="connsiteX3" fmla="*/ 0 w 723900"/>
                <a:gd name="connsiteY3" fmla="*/ 1428750 h 1428750"/>
                <a:gd name="connsiteX0" fmla="*/ 471158 w 471158"/>
                <a:gd name="connsiteY0" fmla="*/ 0 h 555475"/>
                <a:gd name="connsiteX1" fmla="*/ 212245 w 471158"/>
                <a:gd name="connsiteY1" fmla="*/ 290317 h 555475"/>
                <a:gd name="connsiteX2" fmla="*/ 78412 w 471158"/>
                <a:gd name="connsiteY2" fmla="*/ 485295 h 555475"/>
                <a:gd name="connsiteX3" fmla="*/ 0 w 471158"/>
                <a:gd name="connsiteY3" fmla="*/ 555475 h 555475"/>
                <a:gd name="connsiteX0" fmla="*/ 471158 w 471158"/>
                <a:gd name="connsiteY0" fmla="*/ 0 h 555475"/>
                <a:gd name="connsiteX1" fmla="*/ 212245 w 471158"/>
                <a:gd name="connsiteY1" fmla="*/ 290317 h 555475"/>
                <a:gd name="connsiteX2" fmla="*/ 126972 w 471158"/>
                <a:gd name="connsiteY2" fmla="*/ 372987 h 555475"/>
                <a:gd name="connsiteX3" fmla="*/ 0 w 471158"/>
                <a:gd name="connsiteY3" fmla="*/ 555475 h 555475"/>
                <a:gd name="connsiteX0" fmla="*/ 471158 w 471158"/>
                <a:gd name="connsiteY0" fmla="*/ 0 h 555475"/>
                <a:gd name="connsiteX1" fmla="*/ 284274 w 471158"/>
                <a:gd name="connsiteY1" fmla="*/ 191408 h 555475"/>
                <a:gd name="connsiteX2" fmla="*/ 126972 w 471158"/>
                <a:gd name="connsiteY2" fmla="*/ 372987 h 555475"/>
                <a:gd name="connsiteX3" fmla="*/ 0 w 471158"/>
                <a:gd name="connsiteY3" fmla="*/ 555475 h 55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158" h="555475">
                  <a:moveTo>
                    <a:pt x="471158" y="0"/>
                  </a:moveTo>
                  <a:cubicBezTo>
                    <a:pt x="309233" y="173037"/>
                    <a:pt x="341638" y="129244"/>
                    <a:pt x="284274" y="191408"/>
                  </a:cubicBezTo>
                  <a:cubicBezTo>
                    <a:pt x="226910" y="253573"/>
                    <a:pt x="174351" y="312309"/>
                    <a:pt x="126972" y="372987"/>
                  </a:cubicBezTo>
                  <a:cubicBezTo>
                    <a:pt x="79593" y="433665"/>
                    <a:pt x="0" y="555475"/>
                    <a:pt x="0" y="555475"/>
                  </a:cubicBezTo>
                </a:path>
              </a:pathLst>
            </a:custGeom>
            <a:noFill/>
            <a:ln w="57150">
              <a:solidFill>
                <a:srgbClr val="FF11A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Oval 44"/>
            <p:cNvSpPr/>
            <p:nvPr/>
          </p:nvSpPr>
          <p:spPr>
            <a:xfrm>
              <a:off x="9800771" y="2989615"/>
              <a:ext cx="198033" cy="198033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8" name="Freeform 17"/>
          <p:cNvSpPr/>
          <p:nvPr/>
        </p:nvSpPr>
        <p:spPr>
          <a:xfrm>
            <a:off x="7677150" y="3343275"/>
            <a:ext cx="600075" cy="847725"/>
          </a:xfrm>
          <a:custGeom>
            <a:avLst/>
            <a:gdLst>
              <a:gd name="connsiteX0" fmla="*/ 0 w 600075"/>
              <a:gd name="connsiteY0" fmla="*/ 0 h 847725"/>
              <a:gd name="connsiteX1" fmla="*/ 190500 w 600075"/>
              <a:gd name="connsiteY1" fmla="*/ 190500 h 847725"/>
              <a:gd name="connsiteX2" fmla="*/ 304800 w 600075"/>
              <a:gd name="connsiteY2" fmla="*/ 342900 h 847725"/>
              <a:gd name="connsiteX3" fmla="*/ 419100 w 600075"/>
              <a:gd name="connsiteY3" fmla="*/ 523875 h 847725"/>
              <a:gd name="connsiteX4" fmla="*/ 514350 w 600075"/>
              <a:gd name="connsiteY4" fmla="*/ 666750 h 847725"/>
              <a:gd name="connsiteX5" fmla="*/ 600075 w 600075"/>
              <a:gd name="connsiteY5" fmla="*/ 847725 h 8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0075" h="847725">
                <a:moveTo>
                  <a:pt x="0" y="0"/>
                </a:moveTo>
                <a:cubicBezTo>
                  <a:pt x="69850" y="66675"/>
                  <a:pt x="139700" y="133350"/>
                  <a:pt x="190500" y="190500"/>
                </a:cubicBezTo>
                <a:cubicBezTo>
                  <a:pt x="241300" y="247650"/>
                  <a:pt x="266700" y="287338"/>
                  <a:pt x="304800" y="342900"/>
                </a:cubicBezTo>
                <a:cubicBezTo>
                  <a:pt x="342900" y="398462"/>
                  <a:pt x="384175" y="469900"/>
                  <a:pt x="419100" y="523875"/>
                </a:cubicBezTo>
                <a:cubicBezTo>
                  <a:pt x="454025" y="577850"/>
                  <a:pt x="484188" y="612775"/>
                  <a:pt x="514350" y="666750"/>
                </a:cubicBezTo>
                <a:cubicBezTo>
                  <a:pt x="544513" y="720725"/>
                  <a:pt x="600075" y="847725"/>
                  <a:pt x="600075" y="847725"/>
                </a:cubicBezTo>
              </a:path>
            </a:pathLst>
          </a:custGeom>
          <a:noFill/>
          <a:ln w="57150">
            <a:solidFill>
              <a:srgbClr val="6600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Oval 30"/>
          <p:cNvSpPr/>
          <p:nvPr/>
        </p:nvSpPr>
        <p:spPr>
          <a:xfrm flipH="1">
            <a:off x="8163741" y="4051570"/>
            <a:ext cx="198033" cy="198033"/>
          </a:xfrm>
          <a:prstGeom prst="ellipse">
            <a:avLst/>
          </a:prstGeom>
          <a:solidFill>
            <a:srgbClr val="0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9" name="Group 18"/>
          <p:cNvGrpSpPr/>
          <p:nvPr/>
        </p:nvGrpSpPr>
        <p:grpSpPr>
          <a:xfrm>
            <a:off x="1303953" y="998562"/>
            <a:ext cx="4666957" cy="2640858"/>
            <a:chOff x="1303953" y="998562"/>
            <a:chExt cx="4666957" cy="2640858"/>
          </a:xfrm>
        </p:grpSpPr>
        <p:grpSp>
          <p:nvGrpSpPr>
            <p:cNvPr id="35" name="Group 34"/>
            <p:cNvGrpSpPr/>
            <p:nvPr/>
          </p:nvGrpSpPr>
          <p:grpSpPr>
            <a:xfrm>
              <a:off x="1303953" y="998562"/>
              <a:ext cx="4666957" cy="2640858"/>
              <a:chOff x="2525487" y="2357235"/>
              <a:chExt cx="4666957" cy="2640858"/>
            </a:xfrm>
          </p:grpSpPr>
          <p:grpSp>
            <p:nvGrpSpPr>
              <p:cNvPr id="36" name="Group 35"/>
              <p:cNvGrpSpPr/>
              <p:nvPr/>
            </p:nvGrpSpPr>
            <p:grpSpPr>
              <a:xfrm>
                <a:off x="2525487" y="2437425"/>
                <a:ext cx="4666957" cy="2560668"/>
                <a:chOff x="-5452573" y="2809252"/>
                <a:chExt cx="4666957" cy="2560668"/>
              </a:xfrm>
            </p:grpSpPr>
            <p:sp>
              <p:nvSpPr>
                <p:cNvPr id="40" name="Rounded Rectangle 39"/>
                <p:cNvSpPr/>
                <p:nvPr/>
              </p:nvSpPr>
              <p:spPr>
                <a:xfrm>
                  <a:off x="-5452573" y="2809252"/>
                  <a:ext cx="4666957" cy="2560668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 dirty="0"/>
                </a:p>
              </p:txBody>
            </p:sp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1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-5129939" y="3362376"/>
                  <a:ext cx="4065366" cy="1823988"/>
                </a:xfrm>
                <a:prstGeom prst="rect">
                  <a:avLst/>
                </a:prstGeom>
              </p:spPr>
            </p:pic>
            <p:sp>
              <p:nvSpPr>
                <p:cNvPr id="46" name="Freeform 45"/>
                <p:cNvSpPr/>
                <p:nvPr/>
              </p:nvSpPr>
              <p:spPr>
                <a:xfrm>
                  <a:off x="-3476762" y="4297413"/>
                  <a:ext cx="565611" cy="344445"/>
                </a:xfrm>
                <a:custGeom>
                  <a:avLst/>
                  <a:gdLst>
                    <a:gd name="connsiteX0" fmla="*/ 3108 w 565611"/>
                    <a:gd name="connsiteY0" fmla="*/ 223935 h 344445"/>
                    <a:gd name="connsiteX1" fmla="*/ 32433 w 565611"/>
                    <a:gd name="connsiteY1" fmla="*/ 205274 h 344445"/>
                    <a:gd name="connsiteX2" fmla="*/ 45763 w 565611"/>
                    <a:gd name="connsiteY2" fmla="*/ 197276 h 344445"/>
                    <a:gd name="connsiteX3" fmla="*/ 53760 w 565611"/>
                    <a:gd name="connsiteY3" fmla="*/ 191944 h 344445"/>
                    <a:gd name="connsiteX4" fmla="*/ 67090 w 565611"/>
                    <a:gd name="connsiteY4" fmla="*/ 183947 h 344445"/>
                    <a:gd name="connsiteX5" fmla="*/ 75087 w 565611"/>
                    <a:gd name="connsiteY5" fmla="*/ 175949 h 344445"/>
                    <a:gd name="connsiteX6" fmla="*/ 83085 w 565611"/>
                    <a:gd name="connsiteY6" fmla="*/ 170617 h 344445"/>
                    <a:gd name="connsiteX7" fmla="*/ 91083 w 565611"/>
                    <a:gd name="connsiteY7" fmla="*/ 154622 h 344445"/>
                    <a:gd name="connsiteX8" fmla="*/ 96414 w 565611"/>
                    <a:gd name="connsiteY8" fmla="*/ 143958 h 344445"/>
                    <a:gd name="connsiteX9" fmla="*/ 99080 w 565611"/>
                    <a:gd name="connsiteY9" fmla="*/ 133295 h 344445"/>
                    <a:gd name="connsiteX10" fmla="*/ 120407 w 565611"/>
                    <a:gd name="connsiteY10" fmla="*/ 109302 h 344445"/>
                    <a:gd name="connsiteX11" fmla="*/ 133737 w 565611"/>
                    <a:gd name="connsiteY11" fmla="*/ 98638 h 344445"/>
                    <a:gd name="connsiteX12" fmla="*/ 139069 w 565611"/>
                    <a:gd name="connsiteY12" fmla="*/ 90641 h 344445"/>
                    <a:gd name="connsiteX13" fmla="*/ 160396 w 565611"/>
                    <a:gd name="connsiteY13" fmla="*/ 77311 h 344445"/>
                    <a:gd name="connsiteX14" fmla="*/ 184389 w 565611"/>
                    <a:gd name="connsiteY14" fmla="*/ 66648 h 344445"/>
                    <a:gd name="connsiteX15" fmla="*/ 203050 w 565611"/>
                    <a:gd name="connsiteY15" fmla="*/ 55984 h 344445"/>
                    <a:gd name="connsiteX16" fmla="*/ 219045 w 565611"/>
                    <a:gd name="connsiteY16" fmla="*/ 45321 h 344445"/>
                    <a:gd name="connsiteX17" fmla="*/ 237707 w 565611"/>
                    <a:gd name="connsiteY17" fmla="*/ 37323 h 344445"/>
                    <a:gd name="connsiteX18" fmla="*/ 259034 w 565611"/>
                    <a:gd name="connsiteY18" fmla="*/ 23993 h 344445"/>
                    <a:gd name="connsiteX19" fmla="*/ 299022 w 565611"/>
                    <a:gd name="connsiteY19" fmla="*/ 10664 h 344445"/>
                    <a:gd name="connsiteX20" fmla="*/ 309686 w 565611"/>
                    <a:gd name="connsiteY20" fmla="*/ 5332 h 344445"/>
                    <a:gd name="connsiteX21" fmla="*/ 323015 w 565611"/>
                    <a:gd name="connsiteY21" fmla="*/ 2666 h 344445"/>
                    <a:gd name="connsiteX22" fmla="*/ 405658 w 565611"/>
                    <a:gd name="connsiteY22" fmla="*/ 0 h 344445"/>
                    <a:gd name="connsiteX23" fmla="*/ 472305 w 565611"/>
                    <a:gd name="connsiteY23" fmla="*/ 5332 h 344445"/>
                    <a:gd name="connsiteX24" fmla="*/ 504296 w 565611"/>
                    <a:gd name="connsiteY24" fmla="*/ 18662 h 344445"/>
                    <a:gd name="connsiteX25" fmla="*/ 512293 w 565611"/>
                    <a:gd name="connsiteY25" fmla="*/ 23993 h 344445"/>
                    <a:gd name="connsiteX26" fmla="*/ 522957 w 565611"/>
                    <a:gd name="connsiteY26" fmla="*/ 26659 h 344445"/>
                    <a:gd name="connsiteX27" fmla="*/ 538952 w 565611"/>
                    <a:gd name="connsiteY27" fmla="*/ 31991 h 344445"/>
                    <a:gd name="connsiteX28" fmla="*/ 546950 w 565611"/>
                    <a:gd name="connsiteY28" fmla="*/ 34657 h 344445"/>
                    <a:gd name="connsiteX29" fmla="*/ 557613 w 565611"/>
                    <a:gd name="connsiteY29" fmla="*/ 39989 h 344445"/>
                    <a:gd name="connsiteX30" fmla="*/ 562945 w 565611"/>
                    <a:gd name="connsiteY30" fmla="*/ 50652 h 344445"/>
                    <a:gd name="connsiteX31" fmla="*/ 565611 w 565611"/>
                    <a:gd name="connsiteY31" fmla="*/ 61316 h 344445"/>
                    <a:gd name="connsiteX32" fmla="*/ 562945 w 565611"/>
                    <a:gd name="connsiteY32" fmla="*/ 146624 h 344445"/>
                    <a:gd name="connsiteX33" fmla="*/ 560279 w 565611"/>
                    <a:gd name="connsiteY33" fmla="*/ 178615 h 344445"/>
                    <a:gd name="connsiteX34" fmla="*/ 557613 w 565611"/>
                    <a:gd name="connsiteY34" fmla="*/ 186613 h 344445"/>
                    <a:gd name="connsiteX35" fmla="*/ 554947 w 565611"/>
                    <a:gd name="connsiteY35" fmla="*/ 202608 h 344445"/>
                    <a:gd name="connsiteX36" fmla="*/ 546950 w 565611"/>
                    <a:gd name="connsiteY36" fmla="*/ 213272 h 344445"/>
                    <a:gd name="connsiteX37" fmla="*/ 541618 w 565611"/>
                    <a:gd name="connsiteY37" fmla="*/ 221269 h 344445"/>
                    <a:gd name="connsiteX38" fmla="*/ 536286 w 565611"/>
                    <a:gd name="connsiteY38" fmla="*/ 234599 h 344445"/>
                    <a:gd name="connsiteX39" fmla="*/ 530954 w 565611"/>
                    <a:gd name="connsiteY39" fmla="*/ 242596 h 344445"/>
                    <a:gd name="connsiteX40" fmla="*/ 525623 w 565611"/>
                    <a:gd name="connsiteY40" fmla="*/ 253260 h 344445"/>
                    <a:gd name="connsiteX41" fmla="*/ 509627 w 565611"/>
                    <a:gd name="connsiteY41" fmla="*/ 263923 h 344445"/>
                    <a:gd name="connsiteX42" fmla="*/ 490966 w 565611"/>
                    <a:gd name="connsiteY42" fmla="*/ 277253 h 344445"/>
                    <a:gd name="connsiteX43" fmla="*/ 474971 w 565611"/>
                    <a:gd name="connsiteY43" fmla="*/ 282585 h 344445"/>
                    <a:gd name="connsiteX44" fmla="*/ 453644 w 565611"/>
                    <a:gd name="connsiteY44" fmla="*/ 287916 h 344445"/>
                    <a:gd name="connsiteX45" fmla="*/ 445646 w 565611"/>
                    <a:gd name="connsiteY45" fmla="*/ 293248 h 344445"/>
                    <a:gd name="connsiteX46" fmla="*/ 426985 w 565611"/>
                    <a:gd name="connsiteY46" fmla="*/ 298580 h 344445"/>
                    <a:gd name="connsiteX47" fmla="*/ 418987 w 565611"/>
                    <a:gd name="connsiteY47" fmla="*/ 301246 h 344445"/>
                    <a:gd name="connsiteX48" fmla="*/ 405658 w 565611"/>
                    <a:gd name="connsiteY48" fmla="*/ 309244 h 344445"/>
                    <a:gd name="connsiteX49" fmla="*/ 389662 w 565611"/>
                    <a:gd name="connsiteY49" fmla="*/ 314575 h 344445"/>
                    <a:gd name="connsiteX50" fmla="*/ 349674 w 565611"/>
                    <a:gd name="connsiteY50" fmla="*/ 325239 h 344445"/>
                    <a:gd name="connsiteX51" fmla="*/ 341676 w 565611"/>
                    <a:gd name="connsiteY51" fmla="*/ 327905 h 344445"/>
                    <a:gd name="connsiteX52" fmla="*/ 309686 w 565611"/>
                    <a:gd name="connsiteY52" fmla="*/ 333237 h 344445"/>
                    <a:gd name="connsiteX53" fmla="*/ 293690 w 565611"/>
                    <a:gd name="connsiteY53" fmla="*/ 335902 h 344445"/>
                    <a:gd name="connsiteX54" fmla="*/ 208382 w 565611"/>
                    <a:gd name="connsiteY54" fmla="*/ 338568 h 344445"/>
                    <a:gd name="connsiteX55" fmla="*/ 24435 w 565611"/>
                    <a:gd name="connsiteY55" fmla="*/ 338568 h 344445"/>
                    <a:gd name="connsiteX56" fmla="*/ 19104 w 565611"/>
                    <a:gd name="connsiteY56" fmla="*/ 330571 h 344445"/>
                    <a:gd name="connsiteX57" fmla="*/ 8440 w 565611"/>
                    <a:gd name="connsiteY57" fmla="*/ 306578 h 344445"/>
                    <a:gd name="connsiteX58" fmla="*/ 5774 w 565611"/>
                    <a:gd name="connsiteY58" fmla="*/ 287916 h 344445"/>
                    <a:gd name="connsiteX59" fmla="*/ 442 w 565611"/>
                    <a:gd name="connsiteY59" fmla="*/ 279919 h 344445"/>
                    <a:gd name="connsiteX60" fmla="*/ 11106 w 565611"/>
                    <a:gd name="connsiteY60" fmla="*/ 215937 h 344445"/>
                    <a:gd name="connsiteX61" fmla="*/ 3108 w 565611"/>
                    <a:gd name="connsiteY61" fmla="*/ 223935 h 344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565611" h="344445">
                      <a:moveTo>
                        <a:pt x="3108" y="223935"/>
                      </a:moveTo>
                      <a:cubicBezTo>
                        <a:pt x="6662" y="222158"/>
                        <a:pt x="22608" y="211415"/>
                        <a:pt x="32433" y="205274"/>
                      </a:cubicBezTo>
                      <a:cubicBezTo>
                        <a:pt x="36827" y="202528"/>
                        <a:pt x="41452" y="200151"/>
                        <a:pt x="45763" y="197276"/>
                      </a:cubicBezTo>
                      <a:cubicBezTo>
                        <a:pt x="48429" y="195499"/>
                        <a:pt x="51043" y="193642"/>
                        <a:pt x="53760" y="191944"/>
                      </a:cubicBezTo>
                      <a:cubicBezTo>
                        <a:pt x="58154" y="189198"/>
                        <a:pt x="62945" y="187056"/>
                        <a:pt x="67090" y="183947"/>
                      </a:cubicBezTo>
                      <a:cubicBezTo>
                        <a:pt x="70106" y="181685"/>
                        <a:pt x="72191" y="178363"/>
                        <a:pt x="75087" y="175949"/>
                      </a:cubicBezTo>
                      <a:cubicBezTo>
                        <a:pt x="77548" y="173898"/>
                        <a:pt x="80419" y="172394"/>
                        <a:pt x="83085" y="170617"/>
                      </a:cubicBezTo>
                      <a:cubicBezTo>
                        <a:pt x="93328" y="155254"/>
                        <a:pt x="84464" y="170069"/>
                        <a:pt x="91083" y="154622"/>
                      </a:cubicBezTo>
                      <a:cubicBezTo>
                        <a:pt x="92648" y="150969"/>
                        <a:pt x="95019" y="147679"/>
                        <a:pt x="96414" y="143958"/>
                      </a:cubicBezTo>
                      <a:cubicBezTo>
                        <a:pt x="97700" y="140527"/>
                        <a:pt x="97637" y="136662"/>
                        <a:pt x="99080" y="133295"/>
                      </a:cubicBezTo>
                      <a:cubicBezTo>
                        <a:pt x="103737" y="122430"/>
                        <a:pt x="113578" y="119545"/>
                        <a:pt x="120407" y="109302"/>
                      </a:cubicBezTo>
                      <a:cubicBezTo>
                        <a:pt x="127298" y="98966"/>
                        <a:pt x="122699" y="102317"/>
                        <a:pt x="133737" y="98638"/>
                      </a:cubicBezTo>
                      <a:cubicBezTo>
                        <a:pt x="135514" y="95972"/>
                        <a:pt x="136804" y="92906"/>
                        <a:pt x="139069" y="90641"/>
                      </a:cubicBezTo>
                      <a:cubicBezTo>
                        <a:pt x="147172" y="82538"/>
                        <a:pt x="150891" y="82591"/>
                        <a:pt x="160396" y="77311"/>
                      </a:cubicBezTo>
                      <a:cubicBezTo>
                        <a:pt x="179262" y="66830"/>
                        <a:pt x="167005" y="70994"/>
                        <a:pt x="184389" y="66648"/>
                      </a:cubicBezTo>
                      <a:cubicBezTo>
                        <a:pt x="202342" y="48693"/>
                        <a:pt x="181570" y="66723"/>
                        <a:pt x="203050" y="55984"/>
                      </a:cubicBezTo>
                      <a:cubicBezTo>
                        <a:pt x="208781" y="53118"/>
                        <a:pt x="213314" y="48187"/>
                        <a:pt x="219045" y="45321"/>
                      </a:cubicBezTo>
                      <a:cubicBezTo>
                        <a:pt x="232223" y="38732"/>
                        <a:pt x="225939" y="41246"/>
                        <a:pt x="237707" y="37323"/>
                      </a:cubicBezTo>
                      <a:cubicBezTo>
                        <a:pt x="250602" y="24426"/>
                        <a:pt x="240281" y="32648"/>
                        <a:pt x="259034" y="23993"/>
                      </a:cubicBezTo>
                      <a:cubicBezTo>
                        <a:pt x="289233" y="10055"/>
                        <a:pt x="269922" y="14821"/>
                        <a:pt x="299022" y="10664"/>
                      </a:cubicBezTo>
                      <a:cubicBezTo>
                        <a:pt x="302577" y="8887"/>
                        <a:pt x="305916" y="6589"/>
                        <a:pt x="309686" y="5332"/>
                      </a:cubicBezTo>
                      <a:cubicBezTo>
                        <a:pt x="313984" y="3899"/>
                        <a:pt x="318491" y="2917"/>
                        <a:pt x="323015" y="2666"/>
                      </a:cubicBezTo>
                      <a:cubicBezTo>
                        <a:pt x="350535" y="1137"/>
                        <a:pt x="378110" y="889"/>
                        <a:pt x="405658" y="0"/>
                      </a:cubicBezTo>
                      <a:cubicBezTo>
                        <a:pt x="447899" y="2112"/>
                        <a:pt x="445499" y="-625"/>
                        <a:pt x="472305" y="5332"/>
                      </a:cubicBezTo>
                      <a:cubicBezTo>
                        <a:pt x="485278" y="8215"/>
                        <a:pt x="491410" y="10072"/>
                        <a:pt x="504296" y="18662"/>
                      </a:cubicBezTo>
                      <a:cubicBezTo>
                        <a:pt x="506962" y="20439"/>
                        <a:pt x="509348" y="22731"/>
                        <a:pt x="512293" y="23993"/>
                      </a:cubicBezTo>
                      <a:cubicBezTo>
                        <a:pt x="515661" y="25436"/>
                        <a:pt x="519447" y="25606"/>
                        <a:pt x="522957" y="26659"/>
                      </a:cubicBezTo>
                      <a:cubicBezTo>
                        <a:pt x="528340" y="28274"/>
                        <a:pt x="533620" y="30214"/>
                        <a:pt x="538952" y="31991"/>
                      </a:cubicBezTo>
                      <a:cubicBezTo>
                        <a:pt x="541618" y="32880"/>
                        <a:pt x="544437" y="33400"/>
                        <a:pt x="546950" y="34657"/>
                      </a:cubicBezTo>
                      <a:lnTo>
                        <a:pt x="557613" y="39989"/>
                      </a:lnTo>
                      <a:cubicBezTo>
                        <a:pt x="559390" y="43543"/>
                        <a:pt x="561550" y="46931"/>
                        <a:pt x="562945" y="50652"/>
                      </a:cubicBezTo>
                      <a:cubicBezTo>
                        <a:pt x="564232" y="54083"/>
                        <a:pt x="565611" y="57652"/>
                        <a:pt x="565611" y="61316"/>
                      </a:cubicBezTo>
                      <a:cubicBezTo>
                        <a:pt x="565611" y="89766"/>
                        <a:pt x="564237" y="118203"/>
                        <a:pt x="562945" y="146624"/>
                      </a:cubicBezTo>
                      <a:cubicBezTo>
                        <a:pt x="562459" y="157314"/>
                        <a:pt x="561693" y="168008"/>
                        <a:pt x="560279" y="178615"/>
                      </a:cubicBezTo>
                      <a:cubicBezTo>
                        <a:pt x="559908" y="181401"/>
                        <a:pt x="558223" y="183870"/>
                        <a:pt x="557613" y="186613"/>
                      </a:cubicBezTo>
                      <a:cubicBezTo>
                        <a:pt x="556440" y="191889"/>
                        <a:pt x="556954" y="197589"/>
                        <a:pt x="554947" y="202608"/>
                      </a:cubicBezTo>
                      <a:cubicBezTo>
                        <a:pt x="553297" y="206733"/>
                        <a:pt x="549532" y="209656"/>
                        <a:pt x="546950" y="213272"/>
                      </a:cubicBezTo>
                      <a:cubicBezTo>
                        <a:pt x="545088" y="215879"/>
                        <a:pt x="543051" y="218403"/>
                        <a:pt x="541618" y="221269"/>
                      </a:cubicBezTo>
                      <a:cubicBezTo>
                        <a:pt x="539478" y="225549"/>
                        <a:pt x="538426" y="230319"/>
                        <a:pt x="536286" y="234599"/>
                      </a:cubicBezTo>
                      <a:cubicBezTo>
                        <a:pt x="534853" y="237465"/>
                        <a:pt x="532544" y="239814"/>
                        <a:pt x="530954" y="242596"/>
                      </a:cubicBezTo>
                      <a:cubicBezTo>
                        <a:pt x="528982" y="246047"/>
                        <a:pt x="528433" y="250450"/>
                        <a:pt x="525623" y="253260"/>
                      </a:cubicBezTo>
                      <a:cubicBezTo>
                        <a:pt x="521092" y="257791"/>
                        <a:pt x="514753" y="260078"/>
                        <a:pt x="509627" y="263923"/>
                      </a:cubicBezTo>
                      <a:cubicBezTo>
                        <a:pt x="508192" y="264999"/>
                        <a:pt x="494158" y="275834"/>
                        <a:pt x="490966" y="277253"/>
                      </a:cubicBezTo>
                      <a:cubicBezTo>
                        <a:pt x="485830" y="279536"/>
                        <a:pt x="480423" y="281222"/>
                        <a:pt x="474971" y="282585"/>
                      </a:cubicBezTo>
                      <a:lnTo>
                        <a:pt x="453644" y="287916"/>
                      </a:lnTo>
                      <a:cubicBezTo>
                        <a:pt x="450978" y="289693"/>
                        <a:pt x="448621" y="292058"/>
                        <a:pt x="445646" y="293248"/>
                      </a:cubicBezTo>
                      <a:cubicBezTo>
                        <a:pt x="439639" y="295651"/>
                        <a:pt x="433181" y="296721"/>
                        <a:pt x="426985" y="298580"/>
                      </a:cubicBezTo>
                      <a:cubicBezTo>
                        <a:pt x="424293" y="299388"/>
                        <a:pt x="421501" y="299989"/>
                        <a:pt x="418987" y="301246"/>
                      </a:cubicBezTo>
                      <a:cubicBezTo>
                        <a:pt x="414353" y="303563"/>
                        <a:pt x="410375" y="307100"/>
                        <a:pt x="405658" y="309244"/>
                      </a:cubicBezTo>
                      <a:cubicBezTo>
                        <a:pt x="400541" y="311570"/>
                        <a:pt x="395066" y="313031"/>
                        <a:pt x="389662" y="314575"/>
                      </a:cubicBezTo>
                      <a:cubicBezTo>
                        <a:pt x="376398" y="318365"/>
                        <a:pt x="362966" y="321547"/>
                        <a:pt x="349674" y="325239"/>
                      </a:cubicBezTo>
                      <a:cubicBezTo>
                        <a:pt x="346966" y="325991"/>
                        <a:pt x="344402" y="327223"/>
                        <a:pt x="341676" y="327905"/>
                      </a:cubicBezTo>
                      <a:cubicBezTo>
                        <a:pt x="330415" y="330720"/>
                        <a:pt x="321420" y="331432"/>
                        <a:pt x="309686" y="333237"/>
                      </a:cubicBezTo>
                      <a:cubicBezTo>
                        <a:pt x="304343" y="334059"/>
                        <a:pt x="299088" y="335618"/>
                        <a:pt x="293690" y="335902"/>
                      </a:cubicBezTo>
                      <a:cubicBezTo>
                        <a:pt x="265279" y="337397"/>
                        <a:pt x="236818" y="337679"/>
                        <a:pt x="208382" y="338568"/>
                      </a:cubicBezTo>
                      <a:cubicBezTo>
                        <a:pt x="138296" y="346356"/>
                        <a:pt x="146668" y="346454"/>
                        <a:pt x="24435" y="338568"/>
                      </a:cubicBezTo>
                      <a:cubicBezTo>
                        <a:pt x="21238" y="338362"/>
                        <a:pt x="20405" y="333499"/>
                        <a:pt x="19104" y="330571"/>
                      </a:cubicBezTo>
                      <a:cubicBezTo>
                        <a:pt x="6417" y="302024"/>
                        <a:pt x="20505" y="324673"/>
                        <a:pt x="8440" y="306578"/>
                      </a:cubicBezTo>
                      <a:cubicBezTo>
                        <a:pt x="7551" y="300357"/>
                        <a:pt x="7580" y="293935"/>
                        <a:pt x="5774" y="287916"/>
                      </a:cubicBezTo>
                      <a:cubicBezTo>
                        <a:pt x="4853" y="284847"/>
                        <a:pt x="602" y="283119"/>
                        <a:pt x="442" y="279919"/>
                      </a:cubicBezTo>
                      <a:cubicBezTo>
                        <a:pt x="-537" y="260346"/>
                        <a:pt x="-949" y="234019"/>
                        <a:pt x="11106" y="215937"/>
                      </a:cubicBezTo>
                      <a:cubicBezTo>
                        <a:pt x="12500" y="213846"/>
                        <a:pt x="-446" y="225712"/>
                        <a:pt x="3108" y="22393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/>
                </a:p>
              </p:txBody>
            </p:sp>
          </p:grpSp>
          <p:sp>
            <p:nvSpPr>
              <p:cNvPr id="37" name="Arc 36"/>
              <p:cNvSpPr/>
              <p:nvPr/>
            </p:nvSpPr>
            <p:spPr>
              <a:xfrm rot="18907342">
                <a:off x="4058372" y="2888674"/>
                <a:ext cx="1308464" cy="1308464"/>
              </a:xfrm>
              <a:prstGeom prst="arc">
                <a:avLst>
                  <a:gd name="adj1" fmla="val 16200000"/>
                  <a:gd name="adj2" fmla="val 579981"/>
                </a:avLst>
              </a:prstGeom>
              <a:ln w="762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4510825" y="2357235"/>
                    <a:ext cx="378045" cy="55399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1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oMath>
                      </m:oMathPara>
                    </a14:m>
                    <a:endParaRPr lang="he-IL" sz="3600" dirty="0"/>
                  </a:p>
                </p:txBody>
              </p:sp>
            </mc:Choice>
            <mc:Fallback xmlns="">
              <p:sp>
                <p:nvSpPr>
                  <p:cNvPr id="38" name="Text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0825" y="2357235"/>
                    <a:ext cx="378045" cy="553998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5" name="Rectangle 54"/>
            <p:cNvSpPr/>
            <p:nvPr/>
          </p:nvSpPr>
          <p:spPr>
            <a:xfrm>
              <a:off x="3739181" y="1141598"/>
              <a:ext cx="213198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rtl="0"/>
              <a:r>
                <a:rPr lang="en-US" sz="2400" dirty="0" smtClean="0"/>
                <a:t>Locally Injective</a:t>
              </a:r>
              <a:endParaRPr lang="en-US" sz="2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8531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893">
        <p:fade/>
      </p:transition>
    </mc:Choice>
    <mc:Fallback xmlns="">
      <p:transition spd="med" advTm="25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18" grpId="0" animBg="1"/>
      <p:bldP spid="18" grpId="1" animBg="1"/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3" t="59634" r="35212" b="4622"/>
          <a:stretch/>
        </p:blipFill>
        <p:spPr>
          <a:xfrm>
            <a:off x="9462015" y="547959"/>
            <a:ext cx="2592289" cy="341973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-27384"/>
            <a:ext cx="10972800" cy="1143000"/>
          </a:xfrm>
        </p:spPr>
        <p:txBody>
          <a:bodyPr/>
          <a:lstStyle/>
          <a:p>
            <a:r>
              <a:rPr lang="en-US" dirty="0" smtClean="0"/>
              <a:t>Idea: use </a:t>
            </a:r>
            <a:r>
              <a:rPr lang="en-US" b="1" i="1" dirty="0" err="1" smtClean="0"/>
              <a:t>liftings</a:t>
            </a:r>
            <a:endParaRPr lang="he-IL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234769" y="5373216"/>
                <a:ext cx="594010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4769" y="5373216"/>
                <a:ext cx="594010" cy="9233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7" r="51772" b="31592"/>
          <a:stretch/>
        </p:blipFill>
        <p:spPr>
          <a:xfrm>
            <a:off x="6126544" y="3299380"/>
            <a:ext cx="3177158" cy="342140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41" name="Bent Arrow 40"/>
          <p:cNvSpPr/>
          <p:nvPr/>
        </p:nvSpPr>
        <p:spPr>
          <a:xfrm flipH="1" flipV="1">
            <a:off x="9672650" y="4519915"/>
            <a:ext cx="1859124" cy="1706602"/>
          </a:xfrm>
          <a:prstGeom prst="bentArrow">
            <a:avLst>
              <a:gd name="adj1" fmla="val 16389"/>
              <a:gd name="adj2" fmla="val 25000"/>
              <a:gd name="adj3" fmla="val 25000"/>
              <a:gd name="adj4" fmla="val 7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8" name="Freeform 17"/>
          <p:cNvSpPr/>
          <p:nvPr/>
        </p:nvSpPr>
        <p:spPr>
          <a:xfrm rot="20804521">
            <a:off x="10371375" y="2824179"/>
            <a:ext cx="431541" cy="489857"/>
          </a:xfrm>
          <a:custGeom>
            <a:avLst/>
            <a:gdLst>
              <a:gd name="connsiteX0" fmla="*/ 139700 w 469900"/>
              <a:gd name="connsiteY0" fmla="*/ 0 h 533400"/>
              <a:gd name="connsiteX1" fmla="*/ 381000 w 469900"/>
              <a:gd name="connsiteY1" fmla="*/ 50800 h 533400"/>
              <a:gd name="connsiteX2" fmla="*/ 469900 w 469900"/>
              <a:gd name="connsiteY2" fmla="*/ 304800 h 533400"/>
              <a:gd name="connsiteX3" fmla="*/ 444500 w 469900"/>
              <a:gd name="connsiteY3" fmla="*/ 533400 h 533400"/>
              <a:gd name="connsiteX4" fmla="*/ 215900 w 469900"/>
              <a:gd name="connsiteY4" fmla="*/ 495300 h 533400"/>
              <a:gd name="connsiteX5" fmla="*/ 0 w 469900"/>
              <a:gd name="connsiteY5" fmla="*/ 241300 h 533400"/>
              <a:gd name="connsiteX6" fmla="*/ 139700 w 469900"/>
              <a:gd name="connsiteY6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900" h="533400">
                <a:moveTo>
                  <a:pt x="139700" y="0"/>
                </a:moveTo>
                <a:lnTo>
                  <a:pt x="381000" y="50800"/>
                </a:lnTo>
                <a:lnTo>
                  <a:pt x="469900" y="304800"/>
                </a:lnTo>
                <a:lnTo>
                  <a:pt x="444500" y="533400"/>
                </a:lnTo>
                <a:lnTo>
                  <a:pt x="215900" y="495300"/>
                </a:lnTo>
                <a:lnTo>
                  <a:pt x="0" y="241300"/>
                </a:lnTo>
                <a:lnTo>
                  <a:pt x="139700" y="0"/>
                </a:lnTo>
                <a:close/>
              </a:path>
            </a:pathLst>
          </a:custGeom>
          <a:solidFill>
            <a:srgbClr val="01FF0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Freeform 36"/>
          <p:cNvSpPr/>
          <p:nvPr/>
        </p:nvSpPr>
        <p:spPr>
          <a:xfrm rot="13016107">
            <a:off x="6965224" y="3884439"/>
            <a:ext cx="431541" cy="489857"/>
          </a:xfrm>
          <a:custGeom>
            <a:avLst/>
            <a:gdLst>
              <a:gd name="connsiteX0" fmla="*/ 139700 w 469900"/>
              <a:gd name="connsiteY0" fmla="*/ 0 h 533400"/>
              <a:gd name="connsiteX1" fmla="*/ 381000 w 469900"/>
              <a:gd name="connsiteY1" fmla="*/ 50800 h 533400"/>
              <a:gd name="connsiteX2" fmla="*/ 469900 w 469900"/>
              <a:gd name="connsiteY2" fmla="*/ 304800 h 533400"/>
              <a:gd name="connsiteX3" fmla="*/ 444500 w 469900"/>
              <a:gd name="connsiteY3" fmla="*/ 533400 h 533400"/>
              <a:gd name="connsiteX4" fmla="*/ 215900 w 469900"/>
              <a:gd name="connsiteY4" fmla="*/ 495300 h 533400"/>
              <a:gd name="connsiteX5" fmla="*/ 0 w 469900"/>
              <a:gd name="connsiteY5" fmla="*/ 241300 h 533400"/>
              <a:gd name="connsiteX6" fmla="*/ 139700 w 469900"/>
              <a:gd name="connsiteY6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900" h="533400">
                <a:moveTo>
                  <a:pt x="139700" y="0"/>
                </a:moveTo>
                <a:lnTo>
                  <a:pt x="381000" y="50800"/>
                </a:lnTo>
                <a:lnTo>
                  <a:pt x="469900" y="304800"/>
                </a:lnTo>
                <a:lnTo>
                  <a:pt x="444500" y="533400"/>
                </a:lnTo>
                <a:lnTo>
                  <a:pt x="215900" y="495300"/>
                </a:lnTo>
                <a:lnTo>
                  <a:pt x="0" y="241300"/>
                </a:lnTo>
                <a:lnTo>
                  <a:pt x="139700" y="0"/>
                </a:lnTo>
                <a:close/>
              </a:path>
            </a:pathLst>
          </a:custGeom>
          <a:solidFill>
            <a:srgbClr val="01FF0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0" name="Group 29"/>
          <p:cNvGrpSpPr/>
          <p:nvPr/>
        </p:nvGrpSpPr>
        <p:grpSpPr>
          <a:xfrm>
            <a:off x="21215" y="544116"/>
            <a:ext cx="6094224" cy="6197252"/>
            <a:chOff x="21215" y="544116"/>
            <a:chExt cx="6094224" cy="6197252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1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1" t="55937" r="47365" b="2441"/>
            <a:stretch/>
          </p:blipFill>
          <p:spPr>
            <a:xfrm>
              <a:off x="21215" y="544116"/>
              <a:ext cx="2834345" cy="3456384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</p:pic>
        <p:grpSp>
          <p:nvGrpSpPr>
            <p:cNvPr id="32" name="Group 31"/>
            <p:cNvGrpSpPr/>
            <p:nvPr/>
          </p:nvGrpSpPr>
          <p:grpSpPr>
            <a:xfrm>
              <a:off x="970474" y="1363118"/>
              <a:ext cx="1252007" cy="1664090"/>
              <a:chOff x="970474" y="1363118"/>
              <a:chExt cx="1252007" cy="1664090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1389574" y="1363118"/>
                <a:ext cx="832907" cy="627290"/>
                <a:chOff x="267114" y="796062"/>
                <a:chExt cx="832907" cy="627290"/>
              </a:xfrm>
              <a:solidFill>
                <a:srgbClr val="FFFF00"/>
              </a:solidFill>
            </p:grpSpPr>
            <p:sp>
              <p:nvSpPr>
                <p:cNvPr id="61" name="Oval 60"/>
                <p:cNvSpPr/>
                <p:nvPr/>
              </p:nvSpPr>
              <p:spPr>
                <a:xfrm>
                  <a:off x="683568" y="1268760"/>
                  <a:ext cx="154592" cy="15459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/>
                    <p:cNvSpPr txBox="1"/>
                    <p:nvPr/>
                  </p:nvSpPr>
                  <p:spPr>
                    <a:xfrm>
                      <a:off x="267114" y="796062"/>
                      <a:ext cx="832907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1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chemeClr val="accent5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oMath>
                        </m:oMathPara>
                      </a14:m>
                      <a:endParaRPr lang="he-IL" sz="24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7114" y="796062"/>
                      <a:ext cx="832907" cy="369332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3000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0" name="Freeform 49"/>
              <p:cNvSpPr/>
              <p:nvPr/>
            </p:nvSpPr>
            <p:spPr>
              <a:xfrm>
                <a:off x="970474" y="1651938"/>
                <a:ext cx="838200" cy="1375270"/>
              </a:xfrm>
              <a:custGeom>
                <a:avLst/>
                <a:gdLst>
                  <a:gd name="connsiteX0" fmla="*/ 723900 w 838200"/>
                  <a:gd name="connsiteY0" fmla="*/ 1263112 h 1375270"/>
                  <a:gd name="connsiteX1" fmla="*/ 152400 w 838200"/>
                  <a:gd name="connsiteY1" fmla="*/ 1358362 h 1375270"/>
                  <a:gd name="connsiteX2" fmla="*/ 0 w 838200"/>
                  <a:gd name="connsiteY2" fmla="*/ 958312 h 1375270"/>
                  <a:gd name="connsiteX3" fmla="*/ 152400 w 838200"/>
                  <a:gd name="connsiteY3" fmla="*/ 748762 h 1375270"/>
                  <a:gd name="connsiteX4" fmla="*/ 266700 w 838200"/>
                  <a:gd name="connsiteY4" fmla="*/ 596362 h 1375270"/>
                  <a:gd name="connsiteX5" fmla="*/ 152400 w 838200"/>
                  <a:gd name="connsiteY5" fmla="*/ 291562 h 1375270"/>
                  <a:gd name="connsiteX6" fmla="*/ 133350 w 838200"/>
                  <a:gd name="connsiteY6" fmla="*/ 24862 h 1375270"/>
                  <a:gd name="connsiteX7" fmla="*/ 400050 w 838200"/>
                  <a:gd name="connsiteY7" fmla="*/ 43912 h 1375270"/>
                  <a:gd name="connsiteX8" fmla="*/ 476250 w 838200"/>
                  <a:gd name="connsiteY8" fmla="*/ 310612 h 1375270"/>
                  <a:gd name="connsiteX9" fmla="*/ 495300 w 838200"/>
                  <a:gd name="connsiteY9" fmla="*/ 463012 h 1375270"/>
                  <a:gd name="connsiteX10" fmla="*/ 628650 w 838200"/>
                  <a:gd name="connsiteY10" fmla="*/ 520162 h 1375270"/>
                  <a:gd name="connsiteX11" fmla="*/ 800100 w 838200"/>
                  <a:gd name="connsiteY11" fmla="*/ 463012 h 1375270"/>
                  <a:gd name="connsiteX12" fmla="*/ 838200 w 838200"/>
                  <a:gd name="connsiteY12" fmla="*/ 215362 h 137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8200" h="1375270">
                    <a:moveTo>
                      <a:pt x="723900" y="1263112"/>
                    </a:moveTo>
                    <a:cubicBezTo>
                      <a:pt x="498475" y="1336137"/>
                      <a:pt x="273050" y="1409162"/>
                      <a:pt x="152400" y="1358362"/>
                    </a:cubicBezTo>
                    <a:cubicBezTo>
                      <a:pt x="31750" y="1307562"/>
                      <a:pt x="0" y="1059912"/>
                      <a:pt x="0" y="958312"/>
                    </a:cubicBezTo>
                    <a:cubicBezTo>
                      <a:pt x="0" y="856712"/>
                      <a:pt x="107950" y="809087"/>
                      <a:pt x="152400" y="748762"/>
                    </a:cubicBezTo>
                    <a:cubicBezTo>
                      <a:pt x="196850" y="688437"/>
                      <a:pt x="266700" y="672562"/>
                      <a:pt x="266700" y="596362"/>
                    </a:cubicBezTo>
                    <a:cubicBezTo>
                      <a:pt x="266700" y="520162"/>
                      <a:pt x="174625" y="386812"/>
                      <a:pt x="152400" y="291562"/>
                    </a:cubicBezTo>
                    <a:cubicBezTo>
                      <a:pt x="130175" y="196312"/>
                      <a:pt x="92075" y="66137"/>
                      <a:pt x="133350" y="24862"/>
                    </a:cubicBezTo>
                    <a:cubicBezTo>
                      <a:pt x="174625" y="-16413"/>
                      <a:pt x="342900" y="-3713"/>
                      <a:pt x="400050" y="43912"/>
                    </a:cubicBezTo>
                    <a:cubicBezTo>
                      <a:pt x="457200" y="91537"/>
                      <a:pt x="460375" y="240762"/>
                      <a:pt x="476250" y="310612"/>
                    </a:cubicBezTo>
                    <a:cubicBezTo>
                      <a:pt x="492125" y="380462"/>
                      <a:pt x="469900" y="428087"/>
                      <a:pt x="495300" y="463012"/>
                    </a:cubicBezTo>
                    <a:cubicBezTo>
                      <a:pt x="520700" y="497937"/>
                      <a:pt x="577850" y="520162"/>
                      <a:pt x="628650" y="520162"/>
                    </a:cubicBezTo>
                    <a:cubicBezTo>
                      <a:pt x="679450" y="520162"/>
                      <a:pt x="765175" y="513812"/>
                      <a:pt x="800100" y="463012"/>
                    </a:cubicBezTo>
                    <a:cubicBezTo>
                      <a:pt x="835025" y="412212"/>
                      <a:pt x="836612" y="313787"/>
                      <a:pt x="838200" y="215362"/>
                    </a:cubicBezTo>
                  </a:path>
                </a:pathLst>
              </a:custGeom>
              <a:noFill/>
              <a:ln w="38100">
                <a:solidFill>
                  <a:schemeClr val="accent1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421361" y="5373216"/>
                  <a:ext cx="763765" cy="923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he-IL" sz="6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361" y="5373216"/>
                  <a:ext cx="763765" cy="92333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1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7" r="52362" b="31317"/>
            <a:stretch/>
          </p:blipFill>
          <p:spPr>
            <a:xfrm>
              <a:off x="3000579" y="3306162"/>
              <a:ext cx="3114860" cy="3435206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</p:pic>
        <p:sp>
          <p:nvSpPr>
            <p:cNvPr id="38" name="Bent Arrow 37"/>
            <p:cNvSpPr/>
            <p:nvPr/>
          </p:nvSpPr>
          <p:spPr>
            <a:xfrm flipV="1">
              <a:off x="751195" y="4371121"/>
              <a:ext cx="1901750" cy="1706602"/>
            </a:xfrm>
            <a:prstGeom prst="bentArrow">
              <a:avLst>
                <a:gd name="adj1" fmla="val 16389"/>
                <a:gd name="adj2" fmla="val 25000"/>
                <a:gd name="adj3" fmla="val 25000"/>
                <a:gd name="adj4" fmla="val 75000"/>
              </a:avLst>
            </a:prstGeom>
            <a:solidFill>
              <a:schemeClr val="accent1">
                <a:alpha val="1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3976851" y="3461657"/>
              <a:ext cx="1605033" cy="1377860"/>
              <a:chOff x="3976851" y="3461657"/>
              <a:chExt cx="1605033" cy="1377860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5407079" y="4127067"/>
                <a:ext cx="174805" cy="174805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43" name="Freeform 42"/>
              <p:cNvSpPr/>
              <p:nvPr/>
            </p:nvSpPr>
            <p:spPr>
              <a:xfrm>
                <a:off x="3976851" y="3461657"/>
                <a:ext cx="1525877" cy="1377860"/>
              </a:xfrm>
              <a:custGeom>
                <a:avLst/>
                <a:gdLst>
                  <a:gd name="connsiteX0" fmla="*/ 690846 w 1523604"/>
                  <a:gd name="connsiteY0" fmla="*/ 0 h 1522035"/>
                  <a:gd name="connsiteX1" fmla="*/ 54032 w 1523604"/>
                  <a:gd name="connsiteY1" fmla="*/ 506186 h 1522035"/>
                  <a:gd name="connsiteX2" fmla="*/ 86689 w 1523604"/>
                  <a:gd name="connsiteY2" fmla="*/ 1143000 h 1522035"/>
                  <a:gd name="connsiteX3" fmla="*/ 511232 w 1523604"/>
                  <a:gd name="connsiteY3" fmla="*/ 1518557 h 1522035"/>
                  <a:gd name="connsiteX4" fmla="*/ 1033746 w 1523604"/>
                  <a:gd name="connsiteY4" fmla="*/ 930729 h 1522035"/>
                  <a:gd name="connsiteX5" fmla="*/ 952104 w 1523604"/>
                  <a:gd name="connsiteY5" fmla="*/ 538843 h 1522035"/>
                  <a:gd name="connsiteX6" fmla="*/ 1180704 w 1523604"/>
                  <a:gd name="connsiteY6" fmla="*/ 424543 h 1522035"/>
                  <a:gd name="connsiteX7" fmla="*/ 1376646 w 1523604"/>
                  <a:gd name="connsiteY7" fmla="*/ 555172 h 1522035"/>
                  <a:gd name="connsiteX8" fmla="*/ 1523604 w 1523604"/>
                  <a:gd name="connsiteY8" fmla="*/ 816429 h 1522035"/>
                  <a:gd name="connsiteX0" fmla="*/ 693119 w 1525877"/>
                  <a:gd name="connsiteY0" fmla="*/ 0 h 1377860"/>
                  <a:gd name="connsiteX1" fmla="*/ 56305 w 1525877"/>
                  <a:gd name="connsiteY1" fmla="*/ 506186 h 1377860"/>
                  <a:gd name="connsiteX2" fmla="*/ 88962 w 1525877"/>
                  <a:gd name="connsiteY2" fmla="*/ 1143000 h 1377860"/>
                  <a:gd name="connsiteX3" fmla="*/ 562491 w 1525877"/>
                  <a:gd name="connsiteY3" fmla="*/ 1371600 h 1377860"/>
                  <a:gd name="connsiteX4" fmla="*/ 1036019 w 1525877"/>
                  <a:gd name="connsiteY4" fmla="*/ 930729 h 1377860"/>
                  <a:gd name="connsiteX5" fmla="*/ 954377 w 1525877"/>
                  <a:gd name="connsiteY5" fmla="*/ 538843 h 1377860"/>
                  <a:gd name="connsiteX6" fmla="*/ 1182977 w 1525877"/>
                  <a:gd name="connsiteY6" fmla="*/ 424543 h 1377860"/>
                  <a:gd name="connsiteX7" fmla="*/ 1378919 w 1525877"/>
                  <a:gd name="connsiteY7" fmla="*/ 555172 h 1377860"/>
                  <a:gd name="connsiteX8" fmla="*/ 1525877 w 1525877"/>
                  <a:gd name="connsiteY8" fmla="*/ 816429 h 1377860"/>
                  <a:gd name="connsiteX0" fmla="*/ 693119 w 1525877"/>
                  <a:gd name="connsiteY0" fmla="*/ 0 h 1377860"/>
                  <a:gd name="connsiteX1" fmla="*/ 56305 w 1525877"/>
                  <a:gd name="connsiteY1" fmla="*/ 506186 h 1377860"/>
                  <a:gd name="connsiteX2" fmla="*/ 88962 w 1525877"/>
                  <a:gd name="connsiteY2" fmla="*/ 1143000 h 1377860"/>
                  <a:gd name="connsiteX3" fmla="*/ 562491 w 1525877"/>
                  <a:gd name="connsiteY3" fmla="*/ 1371600 h 1377860"/>
                  <a:gd name="connsiteX4" fmla="*/ 1036019 w 1525877"/>
                  <a:gd name="connsiteY4" fmla="*/ 930729 h 1377860"/>
                  <a:gd name="connsiteX5" fmla="*/ 954377 w 1525877"/>
                  <a:gd name="connsiteY5" fmla="*/ 538843 h 1377860"/>
                  <a:gd name="connsiteX6" fmla="*/ 1182977 w 1525877"/>
                  <a:gd name="connsiteY6" fmla="*/ 359229 h 1377860"/>
                  <a:gd name="connsiteX7" fmla="*/ 1378919 w 1525877"/>
                  <a:gd name="connsiteY7" fmla="*/ 555172 h 1377860"/>
                  <a:gd name="connsiteX8" fmla="*/ 1525877 w 1525877"/>
                  <a:gd name="connsiteY8" fmla="*/ 816429 h 137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877" h="1377860">
                    <a:moveTo>
                      <a:pt x="693119" y="0"/>
                    </a:moveTo>
                    <a:cubicBezTo>
                      <a:pt x="425058" y="157843"/>
                      <a:pt x="156998" y="315686"/>
                      <a:pt x="56305" y="506186"/>
                    </a:cubicBezTo>
                    <a:cubicBezTo>
                      <a:pt x="-44388" y="696686"/>
                      <a:pt x="4598" y="998764"/>
                      <a:pt x="88962" y="1143000"/>
                    </a:cubicBezTo>
                    <a:cubicBezTo>
                      <a:pt x="173326" y="1287236"/>
                      <a:pt x="404648" y="1406978"/>
                      <a:pt x="562491" y="1371600"/>
                    </a:cubicBezTo>
                    <a:cubicBezTo>
                      <a:pt x="720334" y="1336222"/>
                      <a:pt x="970705" y="1069522"/>
                      <a:pt x="1036019" y="930729"/>
                    </a:cubicBezTo>
                    <a:cubicBezTo>
                      <a:pt x="1101333" y="791936"/>
                      <a:pt x="929884" y="634093"/>
                      <a:pt x="954377" y="538843"/>
                    </a:cubicBezTo>
                    <a:cubicBezTo>
                      <a:pt x="978870" y="443593"/>
                      <a:pt x="1112220" y="356507"/>
                      <a:pt x="1182977" y="359229"/>
                    </a:cubicBezTo>
                    <a:cubicBezTo>
                      <a:pt x="1253734" y="361951"/>
                      <a:pt x="1321769" y="478972"/>
                      <a:pt x="1378919" y="555172"/>
                    </a:cubicBezTo>
                    <a:cubicBezTo>
                      <a:pt x="1436069" y="631372"/>
                      <a:pt x="1480973" y="718457"/>
                      <a:pt x="1525877" y="816429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7128378" y="3476455"/>
            <a:ext cx="1592676" cy="1377860"/>
            <a:chOff x="7128378" y="3476455"/>
            <a:chExt cx="1592676" cy="1377860"/>
          </a:xfrm>
        </p:grpSpPr>
        <p:sp>
          <p:nvSpPr>
            <p:cNvPr id="55" name="Oval 54"/>
            <p:cNvSpPr/>
            <p:nvPr/>
          </p:nvSpPr>
          <p:spPr>
            <a:xfrm>
              <a:off x="8546249" y="4160462"/>
              <a:ext cx="174805" cy="174805"/>
            </a:xfrm>
            <a:prstGeom prst="ellipse">
              <a:avLst/>
            </a:prstGeom>
            <a:solidFill>
              <a:srgbClr val="FF11AA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7128378" y="3476455"/>
              <a:ext cx="1525877" cy="1377860"/>
            </a:xfrm>
            <a:custGeom>
              <a:avLst/>
              <a:gdLst>
                <a:gd name="connsiteX0" fmla="*/ 690846 w 1523604"/>
                <a:gd name="connsiteY0" fmla="*/ 0 h 1522035"/>
                <a:gd name="connsiteX1" fmla="*/ 54032 w 1523604"/>
                <a:gd name="connsiteY1" fmla="*/ 506186 h 1522035"/>
                <a:gd name="connsiteX2" fmla="*/ 86689 w 1523604"/>
                <a:gd name="connsiteY2" fmla="*/ 1143000 h 1522035"/>
                <a:gd name="connsiteX3" fmla="*/ 511232 w 1523604"/>
                <a:gd name="connsiteY3" fmla="*/ 1518557 h 1522035"/>
                <a:gd name="connsiteX4" fmla="*/ 1033746 w 1523604"/>
                <a:gd name="connsiteY4" fmla="*/ 930729 h 1522035"/>
                <a:gd name="connsiteX5" fmla="*/ 952104 w 1523604"/>
                <a:gd name="connsiteY5" fmla="*/ 538843 h 1522035"/>
                <a:gd name="connsiteX6" fmla="*/ 1180704 w 1523604"/>
                <a:gd name="connsiteY6" fmla="*/ 424543 h 1522035"/>
                <a:gd name="connsiteX7" fmla="*/ 1376646 w 1523604"/>
                <a:gd name="connsiteY7" fmla="*/ 555172 h 1522035"/>
                <a:gd name="connsiteX8" fmla="*/ 1523604 w 1523604"/>
                <a:gd name="connsiteY8" fmla="*/ 816429 h 1522035"/>
                <a:gd name="connsiteX0" fmla="*/ 693119 w 1525877"/>
                <a:gd name="connsiteY0" fmla="*/ 0 h 1377860"/>
                <a:gd name="connsiteX1" fmla="*/ 56305 w 1525877"/>
                <a:gd name="connsiteY1" fmla="*/ 506186 h 1377860"/>
                <a:gd name="connsiteX2" fmla="*/ 88962 w 1525877"/>
                <a:gd name="connsiteY2" fmla="*/ 1143000 h 1377860"/>
                <a:gd name="connsiteX3" fmla="*/ 562491 w 1525877"/>
                <a:gd name="connsiteY3" fmla="*/ 1371600 h 1377860"/>
                <a:gd name="connsiteX4" fmla="*/ 1036019 w 1525877"/>
                <a:gd name="connsiteY4" fmla="*/ 930729 h 1377860"/>
                <a:gd name="connsiteX5" fmla="*/ 954377 w 1525877"/>
                <a:gd name="connsiteY5" fmla="*/ 538843 h 1377860"/>
                <a:gd name="connsiteX6" fmla="*/ 1182977 w 1525877"/>
                <a:gd name="connsiteY6" fmla="*/ 424543 h 1377860"/>
                <a:gd name="connsiteX7" fmla="*/ 1378919 w 1525877"/>
                <a:gd name="connsiteY7" fmla="*/ 555172 h 1377860"/>
                <a:gd name="connsiteX8" fmla="*/ 1525877 w 1525877"/>
                <a:gd name="connsiteY8" fmla="*/ 816429 h 1377860"/>
                <a:gd name="connsiteX0" fmla="*/ 693119 w 1525877"/>
                <a:gd name="connsiteY0" fmla="*/ 0 h 1377860"/>
                <a:gd name="connsiteX1" fmla="*/ 56305 w 1525877"/>
                <a:gd name="connsiteY1" fmla="*/ 506186 h 1377860"/>
                <a:gd name="connsiteX2" fmla="*/ 88962 w 1525877"/>
                <a:gd name="connsiteY2" fmla="*/ 1143000 h 1377860"/>
                <a:gd name="connsiteX3" fmla="*/ 562491 w 1525877"/>
                <a:gd name="connsiteY3" fmla="*/ 1371600 h 1377860"/>
                <a:gd name="connsiteX4" fmla="*/ 1036019 w 1525877"/>
                <a:gd name="connsiteY4" fmla="*/ 930729 h 1377860"/>
                <a:gd name="connsiteX5" fmla="*/ 954377 w 1525877"/>
                <a:gd name="connsiteY5" fmla="*/ 538843 h 1377860"/>
                <a:gd name="connsiteX6" fmla="*/ 1182977 w 1525877"/>
                <a:gd name="connsiteY6" fmla="*/ 359229 h 1377860"/>
                <a:gd name="connsiteX7" fmla="*/ 1378919 w 1525877"/>
                <a:gd name="connsiteY7" fmla="*/ 555172 h 1377860"/>
                <a:gd name="connsiteX8" fmla="*/ 1525877 w 1525877"/>
                <a:gd name="connsiteY8" fmla="*/ 816429 h 137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877" h="1377860">
                  <a:moveTo>
                    <a:pt x="693119" y="0"/>
                  </a:moveTo>
                  <a:cubicBezTo>
                    <a:pt x="425058" y="157843"/>
                    <a:pt x="156998" y="315686"/>
                    <a:pt x="56305" y="506186"/>
                  </a:cubicBezTo>
                  <a:cubicBezTo>
                    <a:pt x="-44388" y="696686"/>
                    <a:pt x="4598" y="998764"/>
                    <a:pt x="88962" y="1143000"/>
                  </a:cubicBezTo>
                  <a:cubicBezTo>
                    <a:pt x="173326" y="1287236"/>
                    <a:pt x="404648" y="1406978"/>
                    <a:pt x="562491" y="1371600"/>
                  </a:cubicBezTo>
                  <a:cubicBezTo>
                    <a:pt x="720334" y="1336222"/>
                    <a:pt x="970705" y="1069522"/>
                    <a:pt x="1036019" y="930729"/>
                  </a:cubicBezTo>
                  <a:cubicBezTo>
                    <a:pt x="1101333" y="791936"/>
                    <a:pt x="929884" y="634093"/>
                    <a:pt x="954377" y="538843"/>
                  </a:cubicBezTo>
                  <a:cubicBezTo>
                    <a:pt x="978870" y="443593"/>
                    <a:pt x="1112220" y="356507"/>
                    <a:pt x="1182977" y="359229"/>
                  </a:cubicBezTo>
                  <a:cubicBezTo>
                    <a:pt x="1253734" y="361951"/>
                    <a:pt x="1321769" y="478972"/>
                    <a:pt x="1378919" y="555172"/>
                  </a:cubicBezTo>
                  <a:cubicBezTo>
                    <a:pt x="1436069" y="631372"/>
                    <a:pt x="1480973" y="718457"/>
                    <a:pt x="1525877" y="816429"/>
                  </a:cubicBezTo>
                </a:path>
              </a:pathLst>
            </a:custGeom>
            <a:noFill/>
            <a:ln w="57150">
              <a:solidFill>
                <a:srgbClr val="FF11A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5" name="Oval 34"/>
          <p:cNvSpPr/>
          <p:nvPr/>
        </p:nvSpPr>
        <p:spPr>
          <a:xfrm>
            <a:off x="7117273" y="3906901"/>
            <a:ext cx="121587" cy="121587"/>
          </a:xfrm>
          <a:prstGeom prst="ellipse">
            <a:avLst/>
          </a:prstGeom>
          <a:solidFill>
            <a:srgbClr val="0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Freeform 18"/>
          <p:cNvSpPr/>
          <p:nvPr/>
        </p:nvSpPr>
        <p:spPr>
          <a:xfrm>
            <a:off x="10472889" y="2870237"/>
            <a:ext cx="239073" cy="329953"/>
          </a:xfrm>
          <a:custGeom>
            <a:avLst/>
            <a:gdLst>
              <a:gd name="connsiteX0" fmla="*/ 203200 w 203200"/>
              <a:gd name="connsiteY0" fmla="*/ 241300 h 261543"/>
              <a:gd name="connsiteX1" fmla="*/ 114300 w 203200"/>
              <a:gd name="connsiteY1" fmla="*/ 254000 h 261543"/>
              <a:gd name="connsiteX2" fmla="*/ 25400 w 203200"/>
              <a:gd name="connsiteY2" fmla="*/ 139700 h 261543"/>
              <a:gd name="connsiteX3" fmla="*/ 0 w 203200"/>
              <a:gd name="connsiteY3" fmla="*/ 0 h 261543"/>
              <a:gd name="connsiteX0" fmla="*/ 182938 w 182938"/>
              <a:gd name="connsiteY0" fmla="*/ 241300 h 261543"/>
              <a:gd name="connsiteX1" fmla="*/ 94038 w 182938"/>
              <a:gd name="connsiteY1" fmla="*/ 254000 h 261543"/>
              <a:gd name="connsiteX2" fmla="*/ 5138 w 182938"/>
              <a:gd name="connsiteY2" fmla="*/ 139700 h 261543"/>
              <a:gd name="connsiteX3" fmla="*/ 10145 w 182938"/>
              <a:gd name="connsiteY3" fmla="*/ 0 h 261543"/>
              <a:gd name="connsiteX0" fmla="*/ 182938 w 182938"/>
              <a:gd name="connsiteY0" fmla="*/ 294592 h 314835"/>
              <a:gd name="connsiteX1" fmla="*/ 94038 w 182938"/>
              <a:gd name="connsiteY1" fmla="*/ 307292 h 314835"/>
              <a:gd name="connsiteX2" fmla="*/ 5138 w 182938"/>
              <a:gd name="connsiteY2" fmla="*/ 192992 h 314835"/>
              <a:gd name="connsiteX3" fmla="*/ 10145 w 182938"/>
              <a:gd name="connsiteY3" fmla="*/ 0 h 314835"/>
              <a:gd name="connsiteX0" fmla="*/ 169117 w 169117"/>
              <a:gd name="connsiteY0" fmla="*/ 294592 h 314835"/>
              <a:gd name="connsiteX1" fmla="*/ 94038 w 169117"/>
              <a:gd name="connsiteY1" fmla="*/ 307292 h 314835"/>
              <a:gd name="connsiteX2" fmla="*/ 5138 w 169117"/>
              <a:gd name="connsiteY2" fmla="*/ 192992 h 314835"/>
              <a:gd name="connsiteX3" fmla="*/ 10145 w 169117"/>
              <a:gd name="connsiteY3" fmla="*/ 0 h 314835"/>
              <a:gd name="connsiteX0" fmla="*/ 169117 w 169117"/>
              <a:gd name="connsiteY0" fmla="*/ 309818 h 321413"/>
              <a:gd name="connsiteX1" fmla="*/ 94038 w 169117"/>
              <a:gd name="connsiteY1" fmla="*/ 307292 h 321413"/>
              <a:gd name="connsiteX2" fmla="*/ 5138 w 169117"/>
              <a:gd name="connsiteY2" fmla="*/ 192992 h 321413"/>
              <a:gd name="connsiteX3" fmla="*/ 10145 w 169117"/>
              <a:gd name="connsiteY3" fmla="*/ 0 h 3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17" h="321413">
                <a:moveTo>
                  <a:pt x="169117" y="309818"/>
                </a:moveTo>
                <a:cubicBezTo>
                  <a:pt x="139483" y="324634"/>
                  <a:pt x="121368" y="326763"/>
                  <a:pt x="94038" y="307292"/>
                </a:cubicBezTo>
                <a:cubicBezTo>
                  <a:pt x="66708" y="287821"/>
                  <a:pt x="19120" y="244207"/>
                  <a:pt x="5138" y="192992"/>
                </a:cubicBezTo>
                <a:cubicBezTo>
                  <a:pt x="-8844" y="141777"/>
                  <a:pt x="10145" y="0"/>
                  <a:pt x="10145" y="0"/>
                </a:cubicBezTo>
              </a:path>
            </a:pathLst>
          </a:custGeom>
          <a:noFill/>
          <a:ln w="57150">
            <a:solidFill>
              <a:srgbClr val="FF11A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21" name="Group 20"/>
          <p:cNvGrpSpPr/>
          <p:nvPr/>
        </p:nvGrpSpPr>
        <p:grpSpPr>
          <a:xfrm>
            <a:off x="10689601" y="2590304"/>
            <a:ext cx="424158" cy="640058"/>
            <a:chOff x="10689601" y="2590304"/>
            <a:chExt cx="424158" cy="640058"/>
          </a:xfrm>
        </p:grpSpPr>
        <p:sp>
          <p:nvSpPr>
            <p:cNvPr id="11" name="Freeform 10"/>
            <p:cNvSpPr/>
            <p:nvPr/>
          </p:nvSpPr>
          <p:spPr>
            <a:xfrm>
              <a:off x="10745459" y="2590304"/>
              <a:ext cx="368300" cy="584200"/>
            </a:xfrm>
            <a:custGeom>
              <a:avLst/>
              <a:gdLst>
                <a:gd name="connsiteX0" fmla="*/ 368300 w 368300"/>
                <a:gd name="connsiteY0" fmla="*/ 0 h 584200"/>
                <a:gd name="connsiteX1" fmla="*/ 203200 w 368300"/>
                <a:gd name="connsiteY1" fmla="*/ 431800 h 584200"/>
                <a:gd name="connsiteX2" fmla="*/ 0 w 368300"/>
                <a:gd name="connsiteY2" fmla="*/ 584200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8300" h="584200">
                  <a:moveTo>
                    <a:pt x="368300" y="0"/>
                  </a:moveTo>
                  <a:cubicBezTo>
                    <a:pt x="316441" y="167216"/>
                    <a:pt x="264583" y="334433"/>
                    <a:pt x="203200" y="431800"/>
                  </a:cubicBezTo>
                  <a:cubicBezTo>
                    <a:pt x="141817" y="529167"/>
                    <a:pt x="70908" y="556683"/>
                    <a:pt x="0" y="584200"/>
                  </a:cubicBezTo>
                </a:path>
              </a:pathLst>
            </a:custGeom>
            <a:noFill/>
            <a:ln w="57150">
              <a:solidFill>
                <a:srgbClr val="FF11A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Oval 33"/>
            <p:cNvSpPr/>
            <p:nvPr/>
          </p:nvSpPr>
          <p:spPr>
            <a:xfrm>
              <a:off x="10689601" y="3118646"/>
              <a:ext cx="111716" cy="111716"/>
            </a:xfrm>
            <a:prstGeom prst="ellipse">
              <a:avLst/>
            </a:prstGeom>
            <a:solidFill>
              <a:srgbClr val="00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254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82">
        <p:fade/>
      </p:transition>
    </mc:Choice>
    <mc:Fallback xmlns="">
      <p:transition spd="med" advTm="105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7" grpId="0" animBg="1"/>
      <p:bldP spid="35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3" t="59634" r="35212" b="4622"/>
          <a:stretch/>
        </p:blipFill>
        <p:spPr>
          <a:xfrm>
            <a:off x="9462015" y="547959"/>
            <a:ext cx="2592289" cy="341973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-27384"/>
            <a:ext cx="10972800" cy="1143000"/>
          </a:xfrm>
        </p:spPr>
        <p:txBody>
          <a:bodyPr/>
          <a:lstStyle/>
          <a:p>
            <a:r>
              <a:rPr lang="en-US" dirty="0" smtClean="0"/>
              <a:t>Idea: use </a:t>
            </a:r>
            <a:r>
              <a:rPr lang="en-US" b="1" i="1" dirty="0" err="1" smtClean="0"/>
              <a:t>liftings</a:t>
            </a:r>
            <a:endParaRPr lang="he-IL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1234769" y="5373216"/>
                <a:ext cx="594010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4769" y="5373216"/>
                <a:ext cx="594010" cy="9233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7" r="51772" b="31592"/>
          <a:stretch/>
        </p:blipFill>
        <p:spPr>
          <a:xfrm>
            <a:off x="6126544" y="3299380"/>
            <a:ext cx="3177158" cy="342140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41" name="Bent Arrow 40"/>
          <p:cNvSpPr/>
          <p:nvPr/>
        </p:nvSpPr>
        <p:spPr>
          <a:xfrm flipH="1" flipV="1">
            <a:off x="9672650" y="4519915"/>
            <a:ext cx="1859124" cy="1706602"/>
          </a:xfrm>
          <a:prstGeom prst="bentArrow">
            <a:avLst>
              <a:gd name="adj1" fmla="val 16389"/>
              <a:gd name="adj2" fmla="val 25000"/>
              <a:gd name="adj3" fmla="val 25000"/>
              <a:gd name="adj4" fmla="val 75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8291764" y="3917569"/>
            <a:ext cx="460883" cy="447927"/>
          </a:xfrm>
          <a:custGeom>
            <a:avLst/>
            <a:gdLst>
              <a:gd name="connsiteX0" fmla="*/ 139700 w 469900"/>
              <a:gd name="connsiteY0" fmla="*/ 0 h 533400"/>
              <a:gd name="connsiteX1" fmla="*/ 381000 w 469900"/>
              <a:gd name="connsiteY1" fmla="*/ 50800 h 533400"/>
              <a:gd name="connsiteX2" fmla="*/ 469900 w 469900"/>
              <a:gd name="connsiteY2" fmla="*/ 304800 h 533400"/>
              <a:gd name="connsiteX3" fmla="*/ 444500 w 469900"/>
              <a:gd name="connsiteY3" fmla="*/ 533400 h 533400"/>
              <a:gd name="connsiteX4" fmla="*/ 215900 w 469900"/>
              <a:gd name="connsiteY4" fmla="*/ 495300 h 533400"/>
              <a:gd name="connsiteX5" fmla="*/ 0 w 469900"/>
              <a:gd name="connsiteY5" fmla="*/ 241300 h 533400"/>
              <a:gd name="connsiteX6" fmla="*/ 139700 w 469900"/>
              <a:gd name="connsiteY6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900" h="533400">
                <a:moveTo>
                  <a:pt x="139700" y="0"/>
                </a:moveTo>
                <a:lnTo>
                  <a:pt x="381000" y="50800"/>
                </a:lnTo>
                <a:lnTo>
                  <a:pt x="469900" y="304800"/>
                </a:lnTo>
                <a:lnTo>
                  <a:pt x="444500" y="533400"/>
                </a:lnTo>
                <a:lnTo>
                  <a:pt x="215900" y="495300"/>
                </a:lnTo>
                <a:lnTo>
                  <a:pt x="0" y="241300"/>
                </a:lnTo>
                <a:lnTo>
                  <a:pt x="139700" y="0"/>
                </a:lnTo>
                <a:close/>
              </a:path>
            </a:pathLst>
          </a:custGeom>
          <a:solidFill>
            <a:srgbClr val="01FF0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Freeform 17"/>
          <p:cNvSpPr/>
          <p:nvPr/>
        </p:nvSpPr>
        <p:spPr>
          <a:xfrm rot="12382742">
            <a:off x="10480613" y="1422907"/>
            <a:ext cx="553120" cy="489857"/>
          </a:xfrm>
          <a:custGeom>
            <a:avLst/>
            <a:gdLst>
              <a:gd name="connsiteX0" fmla="*/ 139700 w 469900"/>
              <a:gd name="connsiteY0" fmla="*/ 0 h 533400"/>
              <a:gd name="connsiteX1" fmla="*/ 381000 w 469900"/>
              <a:gd name="connsiteY1" fmla="*/ 50800 h 533400"/>
              <a:gd name="connsiteX2" fmla="*/ 469900 w 469900"/>
              <a:gd name="connsiteY2" fmla="*/ 304800 h 533400"/>
              <a:gd name="connsiteX3" fmla="*/ 444500 w 469900"/>
              <a:gd name="connsiteY3" fmla="*/ 533400 h 533400"/>
              <a:gd name="connsiteX4" fmla="*/ 215900 w 469900"/>
              <a:gd name="connsiteY4" fmla="*/ 495300 h 533400"/>
              <a:gd name="connsiteX5" fmla="*/ 0 w 469900"/>
              <a:gd name="connsiteY5" fmla="*/ 241300 h 533400"/>
              <a:gd name="connsiteX6" fmla="*/ 139700 w 469900"/>
              <a:gd name="connsiteY6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9900" h="533400">
                <a:moveTo>
                  <a:pt x="139700" y="0"/>
                </a:moveTo>
                <a:lnTo>
                  <a:pt x="381000" y="50800"/>
                </a:lnTo>
                <a:lnTo>
                  <a:pt x="469900" y="304800"/>
                </a:lnTo>
                <a:lnTo>
                  <a:pt x="444500" y="533400"/>
                </a:lnTo>
                <a:lnTo>
                  <a:pt x="215900" y="495300"/>
                </a:lnTo>
                <a:lnTo>
                  <a:pt x="0" y="241300"/>
                </a:lnTo>
                <a:lnTo>
                  <a:pt x="139700" y="0"/>
                </a:lnTo>
                <a:close/>
              </a:path>
            </a:pathLst>
          </a:custGeom>
          <a:solidFill>
            <a:srgbClr val="01FF0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Freeform 10"/>
          <p:cNvSpPr/>
          <p:nvPr/>
        </p:nvSpPr>
        <p:spPr>
          <a:xfrm>
            <a:off x="10745459" y="2590304"/>
            <a:ext cx="368300" cy="584200"/>
          </a:xfrm>
          <a:custGeom>
            <a:avLst/>
            <a:gdLst>
              <a:gd name="connsiteX0" fmla="*/ 368300 w 368300"/>
              <a:gd name="connsiteY0" fmla="*/ 0 h 584200"/>
              <a:gd name="connsiteX1" fmla="*/ 203200 w 368300"/>
              <a:gd name="connsiteY1" fmla="*/ 431800 h 584200"/>
              <a:gd name="connsiteX2" fmla="*/ 0 w 368300"/>
              <a:gd name="connsiteY2" fmla="*/ 5842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300" h="584200">
                <a:moveTo>
                  <a:pt x="368300" y="0"/>
                </a:moveTo>
                <a:cubicBezTo>
                  <a:pt x="316441" y="167216"/>
                  <a:pt x="264583" y="334433"/>
                  <a:pt x="203200" y="431800"/>
                </a:cubicBezTo>
                <a:cubicBezTo>
                  <a:pt x="141817" y="529167"/>
                  <a:pt x="70908" y="556683"/>
                  <a:pt x="0" y="584200"/>
                </a:cubicBezTo>
              </a:path>
            </a:pathLst>
          </a:custGeom>
          <a:noFill/>
          <a:ln w="57150">
            <a:solidFill>
              <a:srgbClr val="FF11A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Freeform 18"/>
          <p:cNvSpPr/>
          <p:nvPr/>
        </p:nvSpPr>
        <p:spPr>
          <a:xfrm>
            <a:off x="10472889" y="2870237"/>
            <a:ext cx="239073" cy="329953"/>
          </a:xfrm>
          <a:custGeom>
            <a:avLst/>
            <a:gdLst>
              <a:gd name="connsiteX0" fmla="*/ 203200 w 203200"/>
              <a:gd name="connsiteY0" fmla="*/ 241300 h 261543"/>
              <a:gd name="connsiteX1" fmla="*/ 114300 w 203200"/>
              <a:gd name="connsiteY1" fmla="*/ 254000 h 261543"/>
              <a:gd name="connsiteX2" fmla="*/ 25400 w 203200"/>
              <a:gd name="connsiteY2" fmla="*/ 139700 h 261543"/>
              <a:gd name="connsiteX3" fmla="*/ 0 w 203200"/>
              <a:gd name="connsiteY3" fmla="*/ 0 h 261543"/>
              <a:gd name="connsiteX0" fmla="*/ 182938 w 182938"/>
              <a:gd name="connsiteY0" fmla="*/ 241300 h 261543"/>
              <a:gd name="connsiteX1" fmla="*/ 94038 w 182938"/>
              <a:gd name="connsiteY1" fmla="*/ 254000 h 261543"/>
              <a:gd name="connsiteX2" fmla="*/ 5138 w 182938"/>
              <a:gd name="connsiteY2" fmla="*/ 139700 h 261543"/>
              <a:gd name="connsiteX3" fmla="*/ 10145 w 182938"/>
              <a:gd name="connsiteY3" fmla="*/ 0 h 261543"/>
              <a:gd name="connsiteX0" fmla="*/ 182938 w 182938"/>
              <a:gd name="connsiteY0" fmla="*/ 294592 h 314835"/>
              <a:gd name="connsiteX1" fmla="*/ 94038 w 182938"/>
              <a:gd name="connsiteY1" fmla="*/ 307292 h 314835"/>
              <a:gd name="connsiteX2" fmla="*/ 5138 w 182938"/>
              <a:gd name="connsiteY2" fmla="*/ 192992 h 314835"/>
              <a:gd name="connsiteX3" fmla="*/ 10145 w 182938"/>
              <a:gd name="connsiteY3" fmla="*/ 0 h 314835"/>
              <a:gd name="connsiteX0" fmla="*/ 169117 w 169117"/>
              <a:gd name="connsiteY0" fmla="*/ 294592 h 314835"/>
              <a:gd name="connsiteX1" fmla="*/ 94038 w 169117"/>
              <a:gd name="connsiteY1" fmla="*/ 307292 h 314835"/>
              <a:gd name="connsiteX2" fmla="*/ 5138 w 169117"/>
              <a:gd name="connsiteY2" fmla="*/ 192992 h 314835"/>
              <a:gd name="connsiteX3" fmla="*/ 10145 w 169117"/>
              <a:gd name="connsiteY3" fmla="*/ 0 h 314835"/>
              <a:gd name="connsiteX0" fmla="*/ 169117 w 169117"/>
              <a:gd name="connsiteY0" fmla="*/ 309818 h 321413"/>
              <a:gd name="connsiteX1" fmla="*/ 94038 w 169117"/>
              <a:gd name="connsiteY1" fmla="*/ 307292 h 321413"/>
              <a:gd name="connsiteX2" fmla="*/ 5138 w 169117"/>
              <a:gd name="connsiteY2" fmla="*/ 192992 h 321413"/>
              <a:gd name="connsiteX3" fmla="*/ 10145 w 169117"/>
              <a:gd name="connsiteY3" fmla="*/ 0 h 3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17" h="321413">
                <a:moveTo>
                  <a:pt x="169117" y="309818"/>
                </a:moveTo>
                <a:cubicBezTo>
                  <a:pt x="139483" y="324634"/>
                  <a:pt x="121368" y="326763"/>
                  <a:pt x="94038" y="307292"/>
                </a:cubicBezTo>
                <a:cubicBezTo>
                  <a:pt x="66708" y="287821"/>
                  <a:pt x="19120" y="244207"/>
                  <a:pt x="5138" y="192992"/>
                </a:cubicBezTo>
                <a:cubicBezTo>
                  <a:pt x="-8844" y="141777"/>
                  <a:pt x="10145" y="0"/>
                  <a:pt x="10145" y="0"/>
                </a:cubicBezTo>
              </a:path>
            </a:pathLst>
          </a:custGeom>
          <a:noFill/>
          <a:ln w="57150">
            <a:solidFill>
              <a:srgbClr val="FF11A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Freeform 4"/>
          <p:cNvSpPr/>
          <p:nvPr/>
        </p:nvSpPr>
        <p:spPr>
          <a:xfrm>
            <a:off x="10486417" y="1795208"/>
            <a:ext cx="372694" cy="1079771"/>
          </a:xfrm>
          <a:custGeom>
            <a:avLst/>
            <a:gdLst>
              <a:gd name="connsiteX0" fmla="*/ 0 w 372694"/>
              <a:gd name="connsiteY0" fmla="*/ 1079771 h 1079771"/>
              <a:gd name="connsiteX1" fmla="*/ 68093 w 372694"/>
              <a:gd name="connsiteY1" fmla="*/ 817124 h 1079771"/>
              <a:gd name="connsiteX2" fmla="*/ 243191 w 372694"/>
              <a:gd name="connsiteY2" fmla="*/ 642026 h 1079771"/>
              <a:gd name="connsiteX3" fmla="*/ 369651 w 372694"/>
              <a:gd name="connsiteY3" fmla="*/ 379379 h 1079771"/>
              <a:gd name="connsiteX4" fmla="*/ 321012 w 372694"/>
              <a:gd name="connsiteY4" fmla="*/ 0 h 107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694" h="1079771">
                <a:moveTo>
                  <a:pt x="0" y="1079771"/>
                </a:moveTo>
                <a:cubicBezTo>
                  <a:pt x="13780" y="984926"/>
                  <a:pt x="27561" y="890082"/>
                  <a:pt x="68093" y="817124"/>
                </a:cubicBezTo>
                <a:cubicBezTo>
                  <a:pt x="108625" y="744166"/>
                  <a:pt x="192931" y="714983"/>
                  <a:pt x="243191" y="642026"/>
                </a:cubicBezTo>
                <a:cubicBezTo>
                  <a:pt x="293451" y="569068"/>
                  <a:pt x="356681" y="486383"/>
                  <a:pt x="369651" y="379379"/>
                </a:cubicBezTo>
                <a:cubicBezTo>
                  <a:pt x="382621" y="272375"/>
                  <a:pt x="351816" y="136187"/>
                  <a:pt x="321012" y="0"/>
                </a:cubicBezTo>
              </a:path>
            </a:pathLst>
          </a:custGeom>
          <a:noFill/>
          <a:ln w="57150">
            <a:solidFill>
              <a:srgbClr val="FF11A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Freeform 8"/>
          <p:cNvSpPr/>
          <p:nvPr/>
        </p:nvSpPr>
        <p:spPr>
          <a:xfrm rot="20362315">
            <a:off x="10746667" y="1449484"/>
            <a:ext cx="76862" cy="328002"/>
          </a:xfrm>
          <a:custGeom>
            <a:avLst/>
            <a:gdLst>
              <a:gd name="connsiteX0" fmla="*/ 107004 w 117300"/>
              <a:gd name="connsiteY0" fmla="*/ 282102 h 282102"/>
              <a:gd name="connsiteX1" fmla="*/ 107004 w 117300"/>
              <a:gd name="connsiteY1" fmla="*/ 126460 h 282102"/>
              <a:gd name="connsiteX2" fmla="*/ 0 w 117300"/>
              <a:gd name="connsiteY2" fmla="*/ 0 h 282102"/>
              <a:gd name="connsiteX0" fmla="*/ 1636 w 54233"/>
              <a:gd name="connsiteY0" fmla="*/ 310383 h 310383"/>
              <a:gd name="connsiteX1" fmla="*/ 1636 w 54233"/>
              <a:gd name="connsiteY1" fmla="*/ 154741 h 310383"/>
              <a:gd name="connsiteX2" fmla="*/ 40400 w 54233"/>
              <a:gd name="connsiteY2" fmla="*/ 0 h 310383"/>
              <a:gd name="connsiteX0" fmla="*/ 0 w 58520"/>
              <a:gd name="connsiteY0" fmla="*/ 310383 h 310383"/>
              <a:gd name="connsiteX1" fmla="*/ 32989 w 58520"/>
              <a:gd name="connsiteY1" fmla="*/ 177554 h 310383"/>
              <a:gd name="connsiteX2" fmla="*/ 38764 w 58520"/>
              <a:gd name="connsiteY2" fmla="*/ 0 h 310383"/>
              <a:gd name="connsiteX0" fmla="*/ 0 w 76862"/>
              <a:gd name="connsiteY0" fmla="*/ 328002 h 328002"/>
              <a:gd name="connsiteX1" fmla="*/ 32989 w 76862"/>
              <a:gd name="connsiteY1" fmla="*/ 195173 h 328002"/>
              <a:gd name="connsiteX2" fmla="*/ 60987 w 76862"/>
              <a:gd name="connsiteY2" fmla="*/ 0 h 32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62" h="328002">
                <a:moveTo>
                  <a:pt x="0" y="328002"/>
                </a:moveTo>
                <a:cubicBezTo>
                  <a:pt x="8917" y="273689"/>
                  <a:pt x="22825" y="249840"/>
                  <a:pt x="32989" y="195173"/>
                </a:cubicBezTo>
                <a:cubicBezTo>
                  <a:pt x="43153" y="140506"/>
                  <a:pt x="105572" y="39721"/>
                  <a:pt x="60987" y="0"/>
                </a:cubicBezTo>
              </a:path>
            </a:pathLst>
          </a:custGeom>
          <a:noFill/>
          <a:ln w="57150">
            <a:solidFill>
              <a:srgbClr val="FF11A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2" name="Group 31"/>
          <p:cNvGrpSpPr/>
          <p:nvPr/>
        </p:nvGrpSpPr>
        <p:grpSpPr>
          <a:xfrm>
            <a:off x="21215" y="544116"/>
            <a:ext cx="6094224" cy="6197252"/>
            <a:chOff x="21215" y="544116"/>
            <a:chExt cx="6094224" cy="6197252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1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1" t="55937" r="47365" b="2441"/>
            <a:stretch/>
          </p:blipFill>
          <p:spPr>
            <a:xfrm>
              <a:off x="21215" y="544116"/>
              <a:ext cx="2834345" cy="3456384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</p:pic>
        <p:grpSp>
          <p:nvGrpSpPr>
            <p:cNvPr id="34" name="Group 33"/>
            <p:cNvGrpSpPr/>
            <p:nvPr/>
          </p:nvGrpSpPr>
          <p:grpSpPr>
            <a:xfrm>
              <a:off x="970474" y="1363118"/>
              <a:ext cx="1252007" cy="1664090"/>
              <a:chOff x="970474" y="1363118"/>
              <a:chExt cx="1252007" cy="1664090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1389574" y="1363118"/>
                <a:ext cx="832907" cy="627290"/>
                <a:chOff x="267114" y="796062"/>
                <a:chExt cx="832907" cy="627290"/>
              </a:xfrm>
              <a:solidFill>
                <a:srgbClr val="FFFF00"/>
              </a:solidFill>
            </p:grpSpPr>
            <p:sp>
              <p:nvSpPr>
                <p:cNvPr id="62" name="Oval 61"/>
                <p:cNvSpPr/>
                <p:nvPr/>
              </p:nvSpPr>
              <p:spPr>
                <a:xfrm>
                  <a:off x="683568" y="1268760"/>
                  <a:ext cx="154592" cy="15459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/>
                    <p:cNvSpPr txBox="1"/>
                    <p:nvPr/>
                  </p:nvSpPr>
                  <p:spPr>
                    <a:xfrm>
                      <a:off x="267114" y="796062"/>
                      <a:ext cx="832907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1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chemeClr val="accent5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oMath>
                        </m:oMathPara>
                      </a14:m>
                      <a:endParaRPr lang="he-IL" sz="24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7114" y="796062"/>
                      <a:ext cx="832907" cy="369332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3000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1" name="Freeform 60"/>
              <p:cNvSpPr/>
              <p:nvPr/>
            </p:nvSpPr>
            <p:spPr>
              <a:xfrm>
                <a:off x="970474" y="1651938"/>
                <a:ext cx="838200" cy="1375270"/>
              </a:xfrm>
              <a:custGeom>
                <a:avLst/>
                <a:gdLst>
                  <a:gd name="connsiteX0" fmla="*/ 723900 w 838200"/>
                  <a:gd name="connsiteY0" fmla="*/ 1263112 h 1375270"/>
                  <a:gd name="connsiteX1" fmla="*/ 152400 w 838200"/>
                  <a:gd name="connsiteY1" fmla="*/ 1358362 h 1375270"/>
                  <a:gd name="connsiteX2" fmla="*/ 0 w 838200"/>
                  <a:gd name="connsiteY2" fmla="*/ 958312 h 1375270"/>
                  <a:gd name="connsiteX3" fmla="*/ 152400 w 838200"/>
                  <a:gd name="connsiteY3" fmla="*/ 748762 h 1375270"/>
                  <a:gd name="connsiteX4" fmla="*/ 266700 w 838200"/>
                  <a:gd name="connsiteY4" fmla="*/ 596362 h 1375270"/>
                  <a:gd name="connsiteX5" fmla="*/ 152400 w 838200"/>
                  <a:gd name="connsiteY5" fmla="*/ 291562 h 1375270"/>
                  <a:gd name="connsiteX6" fmla="*/ 133350 w 838200"/>
                  <a:gd name="connsiteY6" fmla="*/ 24862 h 1375270"/>
                  <a:gd name="connsiteX7" fmla="*/ 400050 w 838200"/>
                  <a:gd name="connsiteY7" fmla="*/ 43912 h 1375270"/>
                  <a:gd name="connsiteX8" fmla="*/ 476250 w 838200"/>
                  <a:gd name="connsiteY8" fmla="*/ 310612 h 1375270"/>
                  <a:gd name="connsiteX9" fmla="*/ 495300 w 838200"/>
                  <a:gd name="connsiteY9" fmla="*/ 463012 h 1375270"/>
                  <a:gd name="connsiteX10" fmla="*/ 628650 w 838200"/>
                  <a:gd name="connsiteY10" fmla="*/ 520162 h 1375270"/>
                  <a:gd name="connsiteX11" fmla="*/ 800100 w 838200"/>
                  <a:gd name="connsiteY11" fmla="*/ 463012 h 1375270"/>
                  <a:gd name="connsiteX12" fmla="*/ 838200 w 838200"/>
                  <a:gd name="connsiteY12" fmla="*/ 215362 h 137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8200" h="1375270">
                    <a:moveTo>
                      <a:pt x="723900" y="1263112"/>
                    </a:moveTo>
                    <a:cubicBezTo>
                      <a:pt x="498475" y="1336137"/>
                      <a:pt x="273050" y="1409162"/>
                      <a:pt x="152400" y="1358362"/>
                    </a:cubicBezTo>
                    <a:cubicBezTo>
                      <a:pt x="31750" y="1307562"/>
                      <a:pt x="0" y="1059912"/>
                      <a:pt x="0" y="958312"/>
                    </a:cubicBezTo>
                    <a:cubicBezTo>
                      <a:pt x="0" y="856712"/>
                      <a:pt x="107950" y="809087"/>
                      <a:pt x="152400" y="748762"/>
                    </a:cubicBezTo>
                    <a:cubicBezTo>
                      <a:pt x="196850" y="688437"/>
                      <a:pt x="266700" y="672562"/>
                      <a:pt x="266700" y="596362"/>
                    </a:cubicBezTo>
                    <a:cubicBezTo>
                      <a:pt x="266700" y="520162"/>
                      <a:pt x="174625" y="386812"/>
                      <a:pt x="152400" y="291562"/>
                    </a:cubicBezTo>
                    <a:cubicBezTo>
                      <a:pt x="130175" y="196312"/>
                      <a:pt x="92075" y="66137"/>
                      <a:pt x="133350" y="24862"/>
                    </a:cubicBezTo>
                    <a:cubicBezTo>
                      <a:pt x="174625" y="-16413"/>
                      <a:pt x="342900" y="-3713"/>
                      <a:pt x="400050" y="43912"/>
                    </a:cubicBezTo>
                    <a:cubicBezTo>
                      <a:pt x="457200" y="91537"/>
                      <a:pt x="460375" y="240762"/>
                      <a:pt x="476250" y="310612"/>
                    </a:cubicBezTo>
                    <a:cubicBezTo>
                      <a:pt x="492125" y="380462"/>
                      <a:pt x="469900" y="428087"/>
                      <a:pt x="495300" y="463012"/>
                    </a:cubicBezTo>
                    <a:cubicBezTo>
                      <a:pt x="520700" y="497937"/>
                      <a:pt x="577850" y="520162"/>
                      <a:pt x="628650" y="520162"/>
                    </a:cubicBezTo>
                    <a:cubicBezTo>
                      <a:pt x="679450" y="520162"/>
                      <a:pt x="765175" y="513812"/>
                      <a:pt x="800100" y="463012"/>
                    </a:cubicBezTo>
                    <a:cubicBezTo>
                      <a:pt x="835025" y="412212"/>
                      <a:pt x="836612" y="313787"/>
                      <a:pt x="838200" y="215362"/>
                    </a:cubicBezTo>
                  </a:path>
                </a:pathLst>
              </a:custGeom>
              <a:noFill/>
              <a:ln w="38100">
                <a:solidFill>
                  <a:schemeClr val="accent1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421361" y="5373216"/>
                  <a:ext cx="763765" cy="923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he-IL" sz="6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361" y="5373216"/>
                  <a:ext cx="763765" cy="92333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1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7" r="52362" b="31317"/>
            <a:stretch/>
          </p:blipFill>
          <p:spPr>
            <a:xfrm>
              <a:off x="3000579" y="3306162"/>
              <a:ext cx="3114860" cy="3435206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</p:pic>
        <p:sp>
          <p:nvSpPr>
            <p:cNvPr id="43" name="Bent Arrow 42"/>
            <p:cNvSpPr/>
            <p:nvPr/>
          </p:nvSpPr>
          <p:spPr>
            <a:xfrm flipV="1">
              <a:off x="751195" y="4371121"/>
              <a:ext cx="1901750" cy="1706602"/>
            </a:xfrm>
            <a:prstGeom prst="bentArrow">
              <a:avLst>
                <a:gd name="adj1" fmla="val 16389"/>
                <a:gd name="adj2" fmla="val 25000"/>
                <a:gd name="adj3" fmla="val 25000"/>
                <a:gd name="adj4" fmla="val 75000"/>
              </a:avLst>
            </a:prstGeom>
            <a:solidFill>
              <a:schemeClr val="accent1">
                <a:alpha val="1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976851" y="3461657"/>
              <a:ext cx="1605033" cy="1377860"/>
              <a:chOff x="3976851" y="3461657"/>
              <a:chExt cx="1605033" cy="1377860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5407079" y="4127067"/>
                <a:ext cx="174805" cy="174805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59" name="Freeform 58"/>
              <p:cNvSpPr/>
              <p:nvPr/>
            </p:nvSpPr>
            <p:spPr>
              <a:xfrm>
                <a:off x="3976851" y="3461657"/>
                <a:ext cx="1525877" cy="1377860"/>
              </a:xfrm>
              <a:custGeom>
                <a:avLst/>
                <a:gdLst>
                  <a:gd name="connsiteX0" fmla="*/ 690846 w 1523604"/>
                  <a:gd name="connsiteY0" fmla="*/ 0 h 1522035"/>
                  <a:gd name="connsiteX1" fmla="*/ 54032 w 1523604"/>
                  <a:gd name="connsiteY1" fmla="*/ 506186 h 1522035"/>
                  <a:gd name="connsiteX2" fmla="*/ 86689 w 1523604"/>
                  <a:gd name="connsiteY2" fmla="*/ 1143000 h 1522035"/>
                  <a:gd name="connsiteX3" fmla="*/ 511232 w 1523604"/>
                  <a:gd name="connsiteY3" fmla="*/ 1518557 h 1522035"/>
                  <a:gd name="connsiteX4" fmla="*/ 1033746 w 1523604"/>
                  <a:gd name="connsiteY4" fmla="*/ 930729 h 1522035"/>
                  <a:gd name="connsiteX5" fmla="*/ 952104 w 1523604"/>
                  <a:gd name="connsiteY5" fmla="*/ 538843 h 1522035"/>
                  <a:gd name="connsiteX6" fmla="*/ 1180704 w 1523604"/>
                  <a:gd name="connsiteY6" fmla="*/ 424543 h 1522035"/>
                  <a:gd name="connsiteX7" fmla="*/ 1376646 w 1523604"/>
                  <a:gd name="connsiteY7" fmla="*/ 555172 h 1522035"/>
                  <a:gd name="connsiteX8" fmla="*/ 1523604 w 1523604"/>
                  <a:gd name="connsiteY8" fmla="*/ 816429 h 1522035"/>
                  <a:gd name="connsiteX0" fmla="*/ 693119 w 1525877"/>
                  <a:gd name="connsiteY0" fmla="*/ 0 h 1377860"/>
                  <a:gd name="connsiteX1" fmla="*/ 56305 w 1525877"/>
                  <a:gd name="connsiteY1" fmla="*/ 506186 h 1377860"/>
                  <a:gd name="connsiteX2" fmla="*/ 88962 w 1525877"/>
                  <a:gd name="connsiteY2" fmla="*/ 1143000 h 1377860"/>
                  <a:gd name="connsiteX3" fmla="*/ 562491 w 1525877"/>
                  <a:gd name="connsiteY3" fmla="*/ 1371600 h 1377860"/>
                  <a:gd name="connsiteX4" fmla="*/ 1036019 w 1525877"/>
                  <a:gd name="connsiteY4" fmla="*/ 930729 h 1377860"/>
                  <a:gd name="connsiteX5" fmla="*/ 954377 w 1525877"/>
                  <a:gd name="connsiteY5" fmla="*/ 538843 h 1377860"/>
                  <a:gd name="connsiteX6" fmla="*/ 1182977 w 1525877"/>
                  <a:gd name="connsiteY6" fmla="*/ 424543 h 1377860"/>
                  <a:gd name="connsiteX7" fmla="*/ 1378919 w 1525877"/>
                  <a:gd name="connsiteY7" fmla="*/ 555172 h 1377860"/>
                  <a:gd name="connsiteX8" fmla="*/ 1525877 w 1525877"/>
                  <a:gd name="connsiteY8" fmla="*/ 816429 h 1377860"/>
                  <a:gd name="connsiteX0" fmla="*/ 693119 w 1525877"/>
                  <a:gd name="connsiteY0" fmla="*/ 0 h 1377860"/>
                  <a:gd name="connsiteX1" fmla="*/ 56305 w 1525877"/>
                  <a:gd name="connsiteY1" fmla="*/ 506186 h 1377860"/>
                  <a:gd name="connsiteX2" fmla="*/ 88962 w 1525877"/>
                  <a:gd name="connsiteY2" fmla="*/ 1143000 h 1377860"/>
                  <a:gd name="connsiteX3" fmla="*/ 562491 w 1525877"/>
                  <a:gd name="connsiteY3" fmla="*/ 1371600 h 1377860"/>
                  <a:gd name="connsiteX4" fmla="*/ 1036019 w 1525877"/>
                  <a:gd name="connsiteY4" fmla="*/ 930729 h 1377860"/>
                  <a:gd name="connsiteX5" fmla="*/ 954377 w 1525877"/>
                  <a:gd name="connsiteY5" fmla="*/ 538843 h 1377860"/>
                  <a:gd name="connsiteX6" fmla="*/ 1182977 w 1525877"/>
                  <a:gd name="connsiteY6" fmla="*/ 359229 h 1377860"/>
                  <a:gd name="connsiteX7" fmla="*/ 1378919 w 1525877"/>
                  <a:gd name="connsiteY7" fmla="*/ 555172 h 1377860"/>
                  <a:gd name="connsiteX8" fmla="*/ 1525877 w 1525877"/>
                  <a:gd name="connsiteY8" fmla="*/ 816429 h 137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877" h="1377860">
                    <a:moveTo>
                      <a:pt x="693119" y="0"/>
                    </a:moveTo>
                    <a:cubicBezTo>
                      <a:pt x="425058" y="157843"/>
                      <a:pt x="156998" y="315686"/>
                      <a:pt x="56305" y="506186"/>
                    </a:cubicBezTo>
                    <a:cubicBezTo>
                      <a:pt x="-44388" y="696686"/>
                      <a:pt x="4598" y="998764"/>
                      <a:pt x="88962" y="1143000"/>
                    </a:cubicBezTo>
                    <a:cubicBezTo>
                      <a:pt x="173326" y="1287236"/>
                      <a:pt x="404648" y="1406978"/>
                      <a:pt x="562491" y="1371600"/>
                    </a:cubicBezTo>
                    <a:cubicBezTo>
                      <a:pt x="720334" y="1336222"/>
                      <a:pt x="970705" y="1069522"/>
                      <a:pt x="1036019" y="930729"/>
                    </a:cubicBezTo>
                    <a:cubicBezTo>
                      <a:pt x="1101333" y="791936"/>
                      <a:pt x="929884" y="634093"/>
                      <a:pt x="954377" y="538843"/>
                    </a:cubicBezTo>
                    <a:cubicBezTo>
                      <a:pt x="978870" y="443593"/>
                      <a:pt x="1112220" y="356507"/>
                      <a:pt x="1182977" y="359229"/>
                    </a:cubicBezTo>
                    <a:cubicBezTo>
                      <a:pt x="1253734" y="361951"/>
                      <a:pt x="1321769" y="478972"/>
                      <a:pt x="1378919" y="555172"/>
                    </a:cubicBezTo>
                    <a:cubicBezTo>
                      <a:pt x="1436069" y="631372"/>
                      <a:pt x="1480973" y="718457"/>
                      <a:pt x="1525877" y="816429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  <p:sp>
        <p:nvSpPr>
          <p:cNvPr id="39" name="Oval 38"/>
          <p:cNvSpPr/>
          <p:nvPr/>
        </p:nvSpPr>
        <p:spPr>
          <a:xfrm>
            <a:off x="8546249" y="4160462"/>
            <a:ext cx="174805" cy="174805"/>
          </a:xfrm>
          <a:prstGeom prst="ellipse">
            <a:avLst/>
          </a:prstGeom>
          <a:solidFill>
            <a:srgbClr val="FF11A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5" name="Freeform 44"/>
          <p:cNvSpPr/>
          <p:nvPr/>
        </p:nvSpPr>
        <p:spPr>
          <a:xfrm>
            <a:off x="7128378" y="3476455"/>
            <a:ext cx="1525877" cy="1377860"/>
          </a:xfrm>
          <a:custGeom>
            <a:avLst/>
            <a:gdLst>
              <a:gd name="connsiteX0" fmla="*/ 690846 w 1523604"/>
              <a:gd name="connsiteY0" fmla="*/ 0 h 1522035"/>
              <a:gd name="connsiteX1" fmla="*/ 54032 w 1523604"/>
              <a:gd name="connsiteY1" fmla="*/ 506186 h 1522035"/>
              <a:gd name="connsiteX2" fmla="*/ 86689 w 1523604"/>
              <a:gd name="connsiteY2" fmla="*/ 1143000 h 1522035"/>
              <a:gd name="connsiteX3" fmla="*/ 511232 w 1523604"/>
              <a:gd name="connsiteY3" fmla="*/ 1518557 h 1522035"/>
              <a:gd name="connsiteX4" fmla="*/ 1033746 w 1523604"/>
              <a:gd name="connsiteY4" fmla="*/ 930729 h 1522035"/>
              <a:gd name="connsiteX5" fmla="*/ 952104 w 1523604"/>
              <a:gd name="connsiteY5" fmla="*/ 538843 h 1522035"/>
              <a:gd name="connsiteX6" fmla="*/ 1180704 w 1523604"/>
              <a:gd name="connsiteY6" fmla="*/ 424543 h 1522035"/>
              <a:gd name="connsiteX7" fmla="*/ 1376646 w 1523604"/>
              <a:gd name="connsiteY7" fmla="*/ 555172 h 1522035"/>
              <a:gd name="connsiteX8" fmla="*/ 1523604 w 1523604"/>
              <a:gd name="connsiteY8" fmla="*/ 816429 h 1522035"/>
              <a:gd name="connsiteX0" fmla="*/ 693119 w 1525877"/>
              <a:gd name="connsiteY0" fmla="*/ 0 h 1377860"/>
              <a:gd name="connsiteX1" fmla="*/ 56305 w 1525877"/>
              <a:gd name="connsiteY1" fmla="*/ 506186 h 1377860"/>
              <a:gd name="connsiteX2" fmla="*/ 88962 w 1525877"/>
              <a:gd name="connsiteY2" fmla="*/ 1143000 h 1377860"/>
              <a:gd name="connsiteX3" fmla="*/ 562491 w 1525877"/>
              <a:gd name="connsiteY3" fmla="*/ 1371600 h 1377860"/>
              <a:gd name="connsiteX4" fmla="*/ 1036019 w 1525877"/>
              <a:gd name="connsiteY4" fmla="*/ 930729 h 1377860"/>
              <a:gd name="connsiteX5" fmla="*/ 954377 w 1525877"/>
              <a:gd name="connsiteY5" fmla="*/ 538843 h 1377860"/>
              <a:gd name="connsiteX6" fmla="*/ 1182977 w 1525877"/>
              <a:gd name="connsiteY6" fmla="*/ 424543 h 1377860"/>
              <a:gd name="connsiteX7" fmla="*/ 1378919 w 1525877"/>
              <a:gd name="connsiteY7" fmla="*/ 555172 h 1377860"/>
              <a:gd name="connsiteX8" fmla="*/ 1525877 w 1525877"/>
              <a:gd name="connsiteY8" fmla="*/ 816429 h 1377860"/>
              <a:gd name="connsiteX0" fmla="*/ 693119 w 1525877"/>
              <a:gd name="connsiteY0" fmla="*/ 0 h 1377860"/>
              <a:gd name="connsiteX1" fmla="*/ 56305 w 1525877"/>
              <a:gd name="connsiteY1" fmla="*/ 506186 h 1377860"/>
              <a:gd name="connsiteX2" fmla="*/ 88962 w 1525877"/>
              <a:gd name="connsiteY2" fmla="*/ 1143000 h 1377860"/>
              <a:gd name="connsiteX3" fmla="*/ 562491 w 1525877"/>
              <a:gd name="connsiteY3" fmla="*/ 1371600 h 1377860"/>
              <a:gd name="connsiteX4" fmla="*/ 1036019 w 1525877"/>
              <a:gd name="connsiteY4" fmla="*/ 930729 h 1377860"/>
              <a:gd name="connsiteX5" fmla="*/ 954377 w 1525877"/>
              <a:gd name="connsiteY5" fmla="*/ 538843 h 1377860"/>
              <a:gd name="connsiteX6" fmla="*/ 1182977 w 1525877"/>
              <a:gd name="connsiteY6" fmla="*/ 359229 h 1377860"/>
              <a:gd name="connsiteX7" fmla="*/ 1378919 w 1525877"/>
              <a:gd name="connsiteY7" fmla="*/ 555172 h 1377860"/>
              <a:gd name="connsiteX8" fmla="*/ 1525877 w 1525877"/>
              <a:gd name="connsiteY8" fmla="*/ 816429 h 137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5877" h="1377860">
                <a:moveTo>
                  <a:pt x="693119" y="0"/>
                </a:moveTo>
                <a:cubicBezTo>
                  <a:pt x="425058" y="157843"/>
                  <a:pt x="156998" y="315686"/>
                  <a:pt x="56305" y="506186"/>
                </a:cubicBezTo>
                <a:cubicBezTo>
                  <a:pt x="-44388" y="696686"/>
                  <a:pt x="4598" y="998764"/>
                  <a:pt x="88962" y="1143000"/>
                </a:cubicBezTo>
                <a:cubicBezTo>
                  <a:pt x="173326" y="1287236"/>
                  <a:pt x="404648" y="1406978"/>
                  <a:pt x="562491" y="1371600"/>
                </a:cubicBezTo>
                <a:cubicBezTo>
                  <a:pt x="720334" y="1336222"/>
                  <a:pt x="970705" y="1069522"/>
                  <a:pt x="1036019" y="930729"/>
                </a:cubicBezTo>
                <a:cubicBezTo>
                  <a:pt x="1101333" y="791936"/>
                  <a:pt x="929884" y="634093"/>
                  <a:pt x="954377" y="538843"/>
                </a:cubicBezTo>
                <a:cubicBezTo>
                  <a:pt x="978870" y="443593"/>
                  <a:pt x="1112220" y="356507"/>
                  <a:pt x="1182977" y="359229"/>
                </a:cubicBezTo>
                <a:cubicBezTo>
                  <a:pt x="1253734" y="361951"/>
                  <a:pt x="1321769" y="478972"/>
                  <a:pt x="1378919" y="555172"/>
                </a:cubicBezTo>
                <a:cubicBezTo>
                  <a:pt x="1436069" y="631372"/>
                  <a:pt x="1480973" y="718457"/>
                  <a:pt x="1525877" y="816429"/>
                </a:cubicBezTo>
              </a:path>
            </a:pathLst>
          </a:custGeom>
          <a:noFill/>
          <a:ln w="57150">
            <a:solidFill>
              <a:srgbClr val="FF11A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Oval 34"/>
          <p:cNvSpPr/>
          <p:nvPr/>
        </p:nvSpPr>
        <p:spPr>
          <a:xfrm>
            <a:off x="8443307" y="3967695"/>
            <a:ext cx="121587" cy="121587"/>
          </a:xfrm>
          <a:prstGeom prst="ellipse">
            <a:avLst/>
          </a:prstGeom>
          <a:solidFill>
            <a:srgbClr val="0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Oval 30"/>
          <p:cNvSpPr/>
          <p:nvPr/>
        </p:nvSpPr>
        <p:spPr>
          <a:xfrm>
            <a:off x="10744681" y="1722784"/>
            <a:ext cx="121587" cy="121587"/>
          </a:xfrm>
          <a:prstGeom prst="ellipse">
            <a:avLst/>
          </a:prstGeom>
          <a:solidFill>
            <a:srgbClr val="0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332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974">
        <p:fade/>
      </p:transition>
    </mc:Choice>
    <mc:Fallback xmlns="">
      <p:transition spd="med" advTm="29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3" t="59634" r="35212" b="4622"/>
          <a:stretch/>
        </p:blipFill>
        <p:spPr>
          <a:xfrm>
            <a:off x="9462015" y="547959"/>
            <a:ext cx="2592289" cy="341973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-27384"/>
            <a:ext cx="10972800" cy="1143000"/>
          </a:xfrm>
        </p:spPr>
        <p:txBody>
          <a:bodyPr/>
          <a:lstStyle/>
          <a:p>
            <a:r>
              <a:rPr lang="en-US" dirty="0" smtClean="0"/>
              <a:t>Idea: use </a:t>
            </a:r>
            <a:r>
              <a:rPr lang="en-US" b="1" i="1" dirty="0" err="1" smtClean="0"/>
              <a:t>liftings</a:t>
            </a:r>
            <a:endParaRPr lang="he-IL" b="1" i="1" dirty="0"/>
          </a:p>
        </p:txBody>
      </p:sp>
      <p:grpSp>
        <p:nvGrpSpPr>
          <p:cNvPr id="44" name="Group 43"/>
          <p:cNvGrpSpPr/>
          <p:nvPr/>
        </p:nvGrpSpPr>
        <p:grpSpPr>
          <a:xfrm>
            <a:off x="6126543" y="3299380"/>
            <a:ext cx="5702236" cy="3421403"/>
            <a:chOff x="6126543" y="3299380"/>
            <a:chExt cx="5702236" cy="3421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1234769" y="5373216"/>
                  <a:ext cx="594010" cy="923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he-IL" sz="6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4769" y="5373216"/>
                  <a:ext cx="594010" cy="92333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7" r="51772" b="31592"/>
            <a:stretch/>
          </p:blipFill>
          <p:spPr>
            <a:xfrm>
              <a:off x="6126543" y="3299380"/>
              <a:ext cx="3177158" cy="3421403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</p:pic>
        <p:sp>
          <p:nvSpPr>
            <p:cNvPr id="41" name="Bent Arrow 40"/>
            <p:cNvSpPr/>
            <p:nvPr/>
          </p:nvSpPr>
          <p:spPr>
            <a:xfrm flipH="1" flipV="1">
              <a:off x="9672650" y="4519915"/>
              <a:ext cx="1859124" cy="1706602"/>
            </a:xfrm>
            <a:prstGeom prst="bentArrow">
              <a:avLst>
                <a:gd name="adj1" fmla="val 16389"/>
                <a:gd name="adj2" fmla="val 25000"/>
                <a:gd name="adj3" fmla="val 25000"/>
                <a:gd name="adj4" fmla="val 75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  <p:sp>
        <p:nvSpPr>
          <p:cNvPr id="11" name="Freeform 10"/>
          <p:cNvSpPr/>
          <p:nvPr/>
        </p:nvSpPr>
        <p:spPr>
          <a:xfrm>
            <a:off x="10745459" y="2590304"/>
            <a:ext cx="368300" cy="584200"/>
          </a:xfrm>
          <a:custGeom>
            <a:avLst/>
            <a:gdLst>
              <a:gd name="connsiteX0" fmla="*/ 368300 w 368300"/>
              <a:gd name="connsiteY0" fmla="*/ 0 h 584200"/>
              <a:gd name="connsiteX1" fmla="*/ 203200 w 368300"/>
              <a:gd name="connsiteY1" fmla="*/ 431800 h 584200"/>
              <a:gd name="connsiteX2" fmla="*/ 0 w 368300"/>
              <a:gd name="connsiteY2" fmla="*/ 5842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300" h="584200">
                <a:moveTo>
                  <a:pt x="368300" y="0"/>
                </a:moveTo>
                <a:cubicBezTo>
                  <a:pt x="316441" y="167216"/>
                  <a:pt x="264583" y="334433"/>
                  <a:pt x="203200" y="431800"/>
                </a:cubicBezTo>
                <a:cubicBezTo>
                  <a:pt x="141817" y="529167"/>
                  <a:pt x="70908" y="556683"/>
                  <a:pt x="0" y="584200"/>
                </a:cubicBezTo>
              </a:path>
            </a:pathLst>
          </a:custGeom>
          <a:noFill/>
          <a:ln w="57150">
            <a:solidFill>
              <a:srgbClr val="FF11A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Freeform 18"/>
          <p:cNvSpPr/>
          <p:nvPr/>
        </p:nvSpPr>
        <p:spPr>
          <a:xfrm>
            <a:off x="10472889" y="2870237"/>
            <a:ext cx="239073" cy="329953"/>
          </a:xfrm>
          <a:custGeom>
            <a:avLst/>
            <a:gdLst>
              <a:gd name="connsiteX0" fmla="*/ 203200 w 203200"/>
              <a:gd name="connsiteY0" fmla="*/ 241300 h 261543"/>
              <a:gd name="connsiteX1" fmla="*/ 114300 w 203200"/>
              <a:gd name="connsiteY1" fmla="*/ 254000 h 261543"/>
              <a:gd name="connsiteX2" fmla="*/ 25400 w 203200"/>
              <a:gd name="connsiteY2" fmla="*/ 139700 h 261543"/>
              <a:gd name="connsiteX3" fmla="*/ 0 w 203200"/>
              <a:gd name="connsiteY3" fmla="*/ 0 h 261543"/>
              <a:gd name="connsiteX0" fmla="*/ 182938 w 182938"/>
              <a:gd name="connsiteY0" fmla="*/ 241300 h 261543"/>
              <a:gd name="connsiteX1" fmla="*/ 94038 w 182938"/>
              <a:gd name="connsiteY1" fmla="*/ 254000 h 261543"/>
              <a:gd name="connsiteX2" fmla="*/ 5138 w 182938"/>
              <a:gd name="connsiteY2" fmla="*/ 139700 h 261543"/>
              <a:gd name="connsiteX3" fmla="*/ 10145 w 182938"/>
              <a:gd name="connsiteY3" fmla="*/ 0 h 261543"/>
              <a:gd name="connsiteX0" fmla="*/ 182938 w 182938"/>
              <a:gd name="connsiteY0" fmla="*/ 294592 h 314835"/>
              <a:gd name="connsiteX1" fmla="*/ 94038 w 182938"/>
              <a:gd name="connsiteY1" fmla="*/ 307292 h 314835"/>
              <a:gd name="connsiteX2" fmla="*/ 5138 w 182938"/>
              <a:gd name="connsiteY2" fmla="*/ 192992 h 314835"/>
              <a:gd name="connsiteX3" fmla="*/ 10145 w 182938"/>
              <a:gd name="connsiteY3" fmla="*/ 0 h 314835"/>
              <a:gd name="connsiteX0" fmla="*/ 169117 w 169117"/>
              <a:gd name="connsiteY0" fmla="*/ 294592 h 314835"/>
              <a:gd name="connsiteX1" fmla="*/ 94038 w 169117"/>
              <a:gd name="connsiteY1" fmla="*/ 307292 h 314835"/>
              <a:gd name="connsiteX2" fmla="*/ 5138 w 169117"/>
              <a:gd name="connsiteY2" fmla="*/ 192992 h 314835"/>
              <a:gd name="connsiteX3" fmla="*/ 10145 w 169117"/>
              <a:gd name="connsiteY3" fmla="*/ 0 h 314835"/>
              <a:gd name="connsiteX0" fmla="*/ 169117 w 169117"/>
              <a:gd name="connsiteY0" fmla="*/ 309818 h 321413"/>
              <a:gd name="connsiteX1" fmla="*/ 94038 w 169117"/>
              <a:gd name="connsiteY1" fmla="*/ 307292 h 321413"/>
              <a:gd name="connsiteX2" fmla="*/ 5138 w 169117"/>
              <a:gd name="connsiteY2" fmla="*/ 192992 h 321413"/>
              <a:gd name="connsiteX3" fmla="*/ 10145 w 169117"/>
              <a:gd name="connsiteY3" fmla="*/ 0 h 3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17" h="321413">
                <a:moveTo>
                  <a:pt x="169117" y="309818"/>
                </a:moveTo>
                <a:cubicBezTo>
                  <a:pt x="139483" y="324634"/>
                  <a:pt x="121368" y="326763"/>
                  <a:pt x="94038" y="307292"/>
                </a:cubicBezTo>
                <a:cubicBezTo>
                  <a:pt x="66708" y="287821"/>
                  <a:pt x="19120" y="244207"/>
                  <a:pt x="5138" y="192992"/>
                </a:cubicBezTo>
                <a:cubicBezTo>
                  <a:pt x="-8844" y="141777"/>
                  <a:pt x="10145" y="0"/>
                  <a:pt x="10145" y="0"/>
                </a:cubicBezTo>
              </a:path>
            </a:pathLst>
          </a:custGeom>
          <a:noFill/>
          <a:ln w="57150">
            <a:solidFill>
              <a:srgbClr val="FF11A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Freeform 4"/>
          <p:cNvSpPr/>
          <p:nvPr/>
        </p:nvSpPr>
        <p:spPr>
          <a:xfrm>
            <a:off x="10486417" y="1795208"/>
            <a:ext cx="372694" cy="1079771"/>
          </a:xfrm>
          <a:custGeom>
            <a:avLst/>
            <a:gdLst>
              <a:gd name="connsiteX0" fmla="*/ 0 w 372694"/>
              <a:gd name="connsiteY0" fmla="*/ 1079771 h 1079771"/>
              <a:gd name="connsiteX1" fmla="*/ 68093 w 372694"/>
              <a:gd name="connsiteY1" fmla="*/ 817124 h 1079771"/>
              <a:gd name="connsiteX2" fmla="*/ 243191 w 372694"/>
              <a:gd name="connsiteY2" fmla="*/ 642026 h 1079771"/>
              <a:gd name="connsiteX3" fmla="*/ 369651 w 372694"/>
              <a:gd name="connsiteY3" fmla="*/ 379379 h 1079771"/>
              <a:gd name="connsiteX4" fmla="*/ 321012 w 372694"/>
              <a:gd name="connsiteY4" fmla="*/ 0 h 107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694" h="1079771">
                <a:moveTo>
                  <a:pt x="0" y="1079771"/>
                </a:moveTo>
                <a:cubicBezTo>
                  <a:pt x="13780" y="984926"/>
                  <a:pt x="27561" y="890082"/>
                  <a:pt x="68093" y="817124"/>
                </a:cubicBezTo>
                <a:cubicBezTo>
                  <a:pt x="108625" y="744166"/>
                  <a:pt x="192931" y="714983"/>
                  <a:pt x="243191" y="642026"/>
                </a:cubicBezTo>
                <a:cubicBezTo>
                  <a:pt x="293451" y="569068"/>
                  <a:pt x="356681" y="486383"/>
                  <a:pt x="369651" y="379379"/>
                </a:cubicBezTo>
                <a:cubicBezTo>
                  <a:pt x="382621" y="272375"/>
                  <a:pt x="351816" y="136187"/>
                  <a:pt x="321012" y="0"/>
                </a:cubicBezTo>
              </a:path>
            </a:pathLst>
          </a:custGeom>
          <a:noFill/>
          <a:ln w="57150">
            <a:solidFill>
              <a:srgbClr val="FF11A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Freeform 8"/>
          <p:cNvSpPr/>
          <p:nvPr/>
        </p:nvSpPr>
        <p:spPr>
          <a:xfrm rot="20362315">
            <a:off x="10754041" y="1487809"/>
            <a:ext cx="76862" cy="328002"/>
          </a:xfrm>
          <a:custGeom>
            <a:avLst/>
            <a:gdLst>
              <a:gd name="connsiteX0" fmla="*/ 107004 w 117300"/>
              <a:gd name="connsiteY0" fmla="*/ 282102 h 282102"/>
              <a:gd name="connsiteX1" fmla="*/ 107004 w 117300"/>
              <a:gd name="connsiteY1" fmla="*/ 126460 h 282102"/>
              <a:gd name="connsiteX2" fmla="*/ 0 w 117300"/>
              <a:gd name="connsiteY2" fmla="*/ 0 h 282102"/>
              <a:gd name="connsiteX0" fmla="*/ 1636 w 54233"/>
              <a:gd name="connsiteY0" fmla="*/ 310383 h 310383"/>
              <a:gd name="connsiteX1" fmla="*/ 1636 w 54233"/>
              <a:gd name="connsiteY1" fmla="*/ 154741 h 310383"/>
              <a:gd name="connsiteX2" fmla="*/ 40400 w 54233"/>
              <a:gd name="connsiteY2" fmla="*/ 0 h 310383"/>
              <a:gd name="connsiteX0" fmla="*/ 0 w 58520"/>
              <a:gd name="connsiteY0" fmla="*/ 310383 h 310383"/>
              <a:gd name="connsiteX1" fmla="*/ 32989 w 58520"/>
              <a:gd name="connsiteY1" fmla="*/ 177554 h 310383"/>
              <a:gd name="connsiteX2" fmla="*/ 38764 w 58520"/>
              <a:gd name="connsiteY2" fmla="*/ 0 h 310383"/>
              <a:gd name="connsiteX0" fmla="*/ 0 w 76862"/>
              <a:gd name="connsiteY0" fmla="*/ 328002 h 328002"/>
              <a:gd name="connsiteX1" fmla="*/ 32989 w 76862"/>
              <a:gd name="connsiteY1" fmla="*/ 195173 h 328002"/>
              <a:gd name="connsiteX2" fmla="*/ 60987 w 76862"/>
              <a:gd name="connsiteY2" fmla="*/ 0 h 32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62" h="328002">
                <a:moveTo>
                  <a:pt x="0" y="328002"/>
                </a:moveTo>
                <a:cubicBezTo>
                  <a:pt x="8917" y="273689"/>
                  <a:pt x="22825" y="249840"/>
                  <a:pt x="32989" y="195173"/>
                </a:cubicBezTo>
                <a:cubicBezTo>
                  <a:pt x="43153" y="140506"/>
                  <a:pt x="105572" y="39721"/>
                  <a:pt x="60987" y="0"/>
                </a:cubicBezTo>
              </a:path>
            </a:pathLst>
          </a:custGeom>
          <a:noFill/>
          <a:ln w="57150">
            <a:solidFill>
              <a:srgbClr val="FF11A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10670756" y="1364956"/>
            <a:ext cx="174805" cy="174805"/>
          </a:xfrm>
          <a:prstGeom prst="ellipse">
            <a:avLst/>
          </a:prstGeom>
          <a:solidFill>
            <a:srgbClr val="01FF0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52" name="Group 51"/>
          <p:cNvGrpSpPr/>
          <p:nvPr/>
        </p:nvGrpSpPr>
        <p:grpSpPr>
          <a:xfrm>
            <a:off x="7128378" y="3476455"/>
            <a:ext cx="1592676" cy="1377860"/>
            <a:chOff x="7128378" y="3476455"/>
            <a:chExt cx="1592676" cy="1377860"/>
          </a:xfrm>
        </p:grpSpPr>
        <p:sp>
          <p:nvSpPr>
            <p:cNvPr id="53" name="Oval 52"/>
            <p:cNvSpPr/>
            <p:nvPr/>
          </p:nvSpPr>
          <p:spPr>
            <a:xfrm>
              <a:off x="8546249" y="4160462"/>
              <a:ext cx="174805" cy="174805"/>
            </a:xfrm>
            <a:prstGeom prst="ellipse">
              <a:avLst/>
            </a:prstGeom>
            <a:solidFill>
              <a:srgbClr val="FF11AA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7128378" y="3476455"/>
              <a:ext cx="1525877" cy="1377860"/>
            </a:xfrm>
            <a:custGeom>
              <a:avLst/>
              <a:gdLst>
                <a:gd name="connsiteX0" fmla="*/ 690846 w 1523604"/>
                <a:gd name="connsiteY0" fmla="*/ 0 h 1522035"/>
                <a:gd name="connsiteX1" fmla="*/ 54032 w 1523604"/>
                <a:gd name="connsiteY1" fmla="*/ 506186 h 1522035"/>
                <a:gd name="connsiteX2" fmla="*/ 86689 w 1523604"/>
                <a:gd name="connsiteY2" fmla="*/ 1143000 h 1522035"/>
                <a:gd name="connsiteX3" fmla="*/ 511232 w 1523604"/>
                <a:gd name="connsiteY3" fmla="*/ 1518557 h 1522035"/>
                <a:gd name="connsiteX4" fmla="*/ 1033746 w 1523604"/>
                <a:gd name="connsiteY4" fmla="*/ 930729 h 1522035"/>
                <a:gd name="connsiteX5" fmla="*/ 952104 w 1523604"/>
                <a:gd name="connsiteY5" fmla="*/ 538843 h 1522035"/>
                <a:gd name="connsiteX6" fmla="*/ 1180704 w 1523604"/>
                <a:gd name="connsiteY6" fmla="*/ 424543 h 1522035"/>
                <a:gd name="connsiteX7" fmla="*/ 1376646 w 1523604"/>
                <a:gd name="connsiteY7" fmla="*/ 555172 h 1522035"/>
                <a:gd name="connsiteX8" fmla="*/ 1523604 w 1523604"/>
                <a:gd name="connsiteY8" fmla="*/ 816429 h 1522035"/>
                <a:gd name="connsiteX0" fmla="*/ 693119 w 1525877"/>
                <a:gd name="connsiteY0" fmla="*/ 0 h 1377860"/>
                <a:gd name="connsiteX1" fmla="*/ 56305 w 1525877"/>
                <a:gd name="connsiteY1" fmla="*/ 506186 h 1377860"/>
                <a:gd name="connsiteX2" fmla="*/ 88962 w 1525877"/>
                <a:gd name="connsiteY2" fmla="*/ 1143000 h 1377860"/>
                <a:gd name="connsiteX3" fmla="*/ 562491 w 1525877"/>
                <a:gd name="connsiteY3" fmla="*/ 1371600 h 1377860"/>
                <a:gd name="connsiteX4" fmla="*/ 1036019 w 1525877"/>
                <a:gd name="connsiteY4" fmla="*/ 930729 h 1377860"/>
                <a:gd name="connsiteX5" fmla="*/ 954377 w 1525877"/>
                <a:gd name="connsiteY5" fmla="*/ 538843 h 1377860"/>
                <a:gd name="connsiteX6" fmla="*/ 1182977 w 1525877"/>
                <a:gd name="connsiteY6" fmla="*/ 424543 h 1377860"/>
                <a:gd name="connsiteX7" fmla="*/ 1378919 w 1525877"/>
                <a:gd name="connsiteY7" fmla="*/ 555172 h 1377860"/>
                <a:gd name="connsiteX8" fmla="*/ 1525877 w 1525877"/>
                <a:gd name="connsiteY8" fmla="*/ 816429 h 1377860"/>
                <a:gd name="connsiteX0" fmla="*/ 693119 w 1525877"/>
                <a:gd name="connsiteY0" fmla="*/ 0 h 1377860"/>
                <a:gd name="connsiteX1" fmla="*/ 56305 w 1525877"/>
                <a:gd name="connsiteY1" fmla="*/ 506186 h 1377860"/>
                <a:gd name="connsiteX2" fmla="*/ 88962 w 1525877"/>
                <a:gd name="connsiteY2" fmla="*/ 1143000 h 1377860"/>
                <a:gd name="connsiteX3" fmla="*/ 562491 w 1525877"/>
                <a:gd name="connsiteY3" fmla="*/ 1371600 h 1377860"/>
                <a:gd name="connsiteX4" fmla="*/ 1036019 w 1525877"/>
                <a:gd name="connsiteY4" fmla="*/ 930729 h 1377860"/>
                <a:gd name="connsiteX5" fmla="*/ 954377 w 1525877"/>
                <a:gd name="connsiteY5" fmla="*/ 538843 h 1377860"/>
                <a:gd name="connsiteX6" fmla="*/ 1182977 w 1525877"/>
                <a:gd name="connsiteY6" fmla="*/ 359229 h 1377860"/>
                <a:gd name="connsiteX7" fmla="*/ 1378919 w 1525877"/>
                <a:gd name="connsiteY7" fmla="*/ 555172 h 1377860"/>
                <a:gd name="connsiteX8" fmla="*/ 1525877 w 1525877"/>
                <a:gd name="connsiteY8" fmla="*/ 816429 h 137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877" h="1377860">
                  <a:moveTo>
                    <a:pt x="693119" y="0"/>
                  </a:moveTo>
                  <a:cubicBezTo>
                    <a:pt x="425058" y="157843"/>
                    <a:pt x="156998" y="315686"/>
                    <a:pt x="56305" y="506186"/>
                  </a:cubicBezTo>
                  <a:cubicBezTo>
                    <a:pt x="-44388" y="696686"/>
                    <a:pt x="4598" y="998764"/>
                    <a:pt x="88962" y="1143000"/>
                  </a:cubicBezTo>
                  <a:cubicBezTo>
                    <a:pt x="173326" y="1287236"/>
                    <a:pt x="404648" y="1406978"/>
                    <a:pt x="562491" y="1371600"/>
                  </a:cubicBezTo>
                  <a:cubicBezTo>
                    <a:pt x="720334" y="1336222"/>
                    <a:pt x="970705" y="1069522"/>
                    <a:pt x="1036019" y="930729"/>
                  </a:cubicBezTo>
                  <a:cubicBezTo>
                    <a:pt x="1101333" y="791936"/>
                    <a:pt x="929884" y="634093"/>
                    <a:pt x="954377" y="538843"/>
                  </a:cubicBezTo>
                  <a:cubicBezTo>
                    <a:pt x="978870" y="443593"/>
                    <a:pt x="1112220" y="356507"/>
                    <a:pt x="1182977" y="359229"/>
                  </a:cubicBezTo>
                  <a:cubicBezTo>
                    <a:pt x="1253734" y="361951"/>
                    <a:pt x="1321769" y="478972"/>
                    <a:pt x="1378919" y="555172"/>
                  </a:cubicBezTo>
                  <a:cubicBezTo>
                    <a:pt x="1436069" y="631372"/>
                    <a:pt x="1480973" y="718457"/>
                    <a:pt x="1525877" y="816429"/>
                  </a:cubicBezTo>
                </a:path>
              </a:pathLst>
            </a:custGeom>
            <a:noFill/>
            <a:ln w="57150">
              <a:solidFill>
                <a:srgbClr val="FF11A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026204" y="1413527"/>
                <a:ext cx="83290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1FF0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01FF0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1FF0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01FF0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400" dirty="0">
                  <a:solidFill>
                    <a:srgbClr val="01FF01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204" y="1413527"/>
                <a:ext cx="832907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676" r="-3676" b="-3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/>
          <p:cNvGrpSpPr/>
          <p:nvPr/>
        </p:nvGrpSpPr>
        <p:grpSpPr>
          <a:xfrm>
            <a:off x="21215" y="544116"/>
            <a:ext cx="6094224" cy="6197252"/>
            <a:chOff x="21215" y="544116"/>
            <a:chExt cx="6094224" cy="6197252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1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1" t="55937" r="47365" b="2441"/>
            <a:stretch/>
          </p:blipFill>
          <p:spPr>
            <a:xfrm>
              <a:off x="21215" y="544116"/>
              <a:ext cx="2834345" cy="3456384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</p:pic>
        <p:grpSp>
          <p:nvGrpSpPr>
            <p:cNvPr id="58" name="Group 57"/>
            <p:cNvGrpSpPr/>
            <p:nvPr/>
          </p:nvGrpSpPr>
          <p:grpSpPr>
            <a:xfrm>
              <a:off x="970474" y="1363118"/>
              <a:ext cx="1252007" cy="1664090"/>
              <a:chOff x="970474" y="1363118"/>
              <a:chExt cx="1252007" cy="1664090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1389574" y="1363118"/>
                <a:ext cx="832907" cy="627290"/>
                <a:chOff x="267114" y="796062"/>
                <a:chExt cx="832907" cy="627290"/>
              </a:xfrm>
              <a:solidFill>
                <a:srgbClr val="FFFF00"/>
              </a:solidFill>
            </p:grpSpPr>
            <p:sp>
              <p:nvSpPr>
                <p:cNvPr id="67" name="Oval 66"/>
                <p:cNvSpPr/>
                <p:nvPr/>
              </p:nvSpPr>
              <p:spPr>
                <a:xfrm>
                  <a:off x="683568" y="1268760"/>
                  <a:ext cx="154592" cy="15459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Box 67"/>
                    <p:cNvSpPr txBox="1"/>
                    <p:nvPr/>
                  </p:nvSpPr>
                  <p:spPr>
                    <a:xfrm>
                      <a:off x="267114" y="796062"/>
                      <a:ext cx="832907" cy="3693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0" tIns="0" rIns="0" bIns="0" rtlCol="1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solidFill>
                                  <a:schemeClr val="accent5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oMath>
                        </m:oMathPara>
                      </a14:m>
                      <a:endParaRPr lang="he-IL" sz="24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7114" y="796062"/>
                      <a:ext cx="832907" cy="369332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b="-30000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he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6" name="Freeform 65"/>
              <p:cNvSpPr/>
              <p:nvPr/>
            </p:nvSpPr>
            <p:spPr>
              <a:xfrm>
                <a:off x="970474" y="1651938"/>
                <a:ext cx="838200" cy="1375270"/>
              </a:xfrm>
              <a:custGeom>
                <a:avLst/>
                <a:gdLst>
                  <a:gd name="connsiteX0" fmla="*/ 723900 w 838200"/>
                  <a:gd name="connsiteY0" fmla="*/ 1263112 h 1375270"/>
                  <a:gd name="connsiteX1" fmla="*/ 152400 w 838200"/>
                  <a:gd name="connsiteY1" fmla="*/ 1358362 h 1375270"/>
                  <a:gd name="connsiteX2" fmla="*/ 0 w 838200"/>
                  <a:gd name="connsiteY2" fmla="*/ 958312 h 1375270"/>
                  <a:gd name="connsiteX3" fmla="*/ 152400 w 838200"/>
                  <a:gd name="connsiteY3" fmla="*/ 748762 h 1375270"/>
                  <a:gd name="connsiteX4" fmla="*/ 266700 w 838200"/>
                  <a:gd name="connsiteY4" fmla="*/ 596362 h 1375270"/>
                  <a:gd name="connsiteX5" fmla="*/ 152400 w 838200"/>
                  <a:gd name="connsiteY5" fmla="*/ 291562 h 1375270"/>
                  <a:gd name="connsiteX6" fmla="*/ 133350 w 838200"/>
                  <a:gd name="connsiteY6" fmla="*/ 24862 h 1375270"/>
                  <a:gd name="connsiteX7" fmla="*/ 400050 w 838200"/>
                  <a:gd name="connsiteY7" fmla="*/ 43912 h 1375270"/>
                  <a:gd name="connsiteX8" fmla="*/ 476250 w 838200"/>
                  <a:gd name="connsiteY8" fmla="*/ 310612 h 1375270"/>
                  <a:gd name="connsiteX9" fmla="*/ 495300 w 838200"/>
                  <a:gd name="connsiteY9" fmla="*/ 463012 h 1375270"/>
                  <a:gd name="connsiteX10" fmla="*/ 628650 w 838200"/>
                  <a:gd name="connsiteY10" fmla="*/ 520162 h 1375270"/>
                  <a:gd name="connsiteX11" fmla="*/ 800100 w 838200"/>
                  <a:gd name="connsiteY11" fmla="*/ 463012 h 1375270"/>
                  <a:gd name="connsiteX12" fmla="*/ 838200 w 838200"/>
                  <a:gd name="connsiteY12" fmla="*/ 215362 h 1375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38200" h="1375270">
                    <a:moveTo>
                      <a:pt x="723900" y="1263112"/>
                    </a:moveTo>
                    <a:cubicBezTo>
                      <a:pt x="498475" y="1336137"/>
                      <a:pt x="273050" y="1409162"/>
                      <a:pt x="152400" y="1358362"/>
                    </a:cubicBezTo>
                    <a:cubicBezTo>
                      <a:pt x="31750" y="1307562"/>
                      <a:pt x="0" y="1059912"/>
                      <a:pt x="0" y="958312"/>
                    </a:cubicBezTo>
                    <a:cubicBezTo>
                      <a:pt x="0" y="856712"/>
                      <a:pt x="107950" y="809087"/>
                      <a:pt x="152400" y="748762"/>
                    </a:cubicBezTo>
                    <a:cubicBezTo>
                      <a:pt x="196850" y="688437"/>
                      <a:pt x="266700" y="672562"/>
                      <a:pt x="266700" y="596362"/>
                    </a:cubicBezTo>
                    <a:cubicBezTo>
                      <a:pt x="266700" y="520162"/>
                      <a:pt x="174625" y="386812"/>
                      <a:pt x="152400" y="291562"/>
                    </a:cubicBezTo>
                    <a:cubicBezTo>
                      <a:pt x="130175" y="196312"/>
                      <a:pt x="92075" y="66137"/>
                      <a:pt x="133350" y="24862"/>
                    </a:cubicBezTo>
                    <a:cubicBezTo>
                      <a:pt x="174625" y="-16413"/>
                      <a:pt x="342900" y="-3713"/>
                      <a:pt x="400050" y="43912"/>
                    </a:cubicBezTo>
                    <a:cubicBezTo>
                      <a:pt x="457200" y="91537"/>
                      <a:pt x="460375" y="240762"/>
                      <a:pt x="476250" y="310612"/>
                    </a:cubicBezTo>
                    <a:cubicBezTo>
                      <a:pt x="492125" y="380462"/>
                      <a:pt x="469900" y="428087"/>
                      <a:pt x="495300" y="463012"/>
                    </a:cubicBezTo>
                    <a:cubicBezTo>
                      <a:pt x="520700" y="497937"/>
                      <a:pt x="577850" y="520162"/>
                      <a:pt x="628650" y="520162"/>
                    </a:cubicBezTo>
                    <a:cubicBezTo>
                      <a:pt x="679450" y="520162"/>
                      <a:pt x="765175" y="513812"/>
                      <a:pt x="800100" y="463012"/>
                    </a:cubicBezTo>
                    <a:cubicBezTo>
                      <a:pt x="835025" y="412212"/>
                      <a:pt x="836612" y="313787"/>
                      <a:pt x="838200" y="215362"/>
                    </a:cubicBezTo>
                  </a:path>
                </a:pathLst>
              </a:custGeom>
              <a:noFill/>
              <a:ln w="38100">
                <a:solidFill>
                  <a:schemeClr val="accent1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421361" y="5373216"/>
                  <a:ext cx="763765" cy="923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he-IL" sz="6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361" y="5373216"/>
                  <a:ext cx="763765" cy="92333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1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7" r="52362" b="31317"/>
            <a:stretch/>
          </p:blipFill>
          <p:spPr>
            <a:xfrm>
              <a:off x="3000579" y="3306162"/>
              <a:ext cx="3114860" cy="3435206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</a:ln>
          </p:spPr>
        </p:pic>
        <p:sp>
          <p:nvSpPr>
            <p:cNvPr id="61" name="Bent Arrow 60"/>
            <p:cNvSpPr/>
            <p:nvPr/>
          </p:nvSpPr>
          <p:spPr>
            <a:xfrm flipV="1">
              <a:off x="751195" y="4371121"/>
              <a:ext cx="1901750" cy="1706602"/>
            </a:xfrm>
            <a:prstGeom prst="bentArrow">
              <a:avLst>
                <a:gd name="adj1" fmla="val 16389"/>
                <a:gd name="adj2" fmla="val 25000"/>
                <a:gd name="adj3" fmla="val 25000"/>
                <a:gd name="adj4" fmla="val 75000"/>
              </a:avLst>
            </a:prstGeom>
            <a:solidFill>
              <a:schemeClr val="accent1">
                <a:alpha val="1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grpSp>
          <p:nvGrpSpPr>
            <p:cNvPr id="62" name="Group 61"/>
            <p:cNvGrpSpPr/>
            <p:nvPr/>
          </p:nvGrpSpPr>
          <p:grpSpPr>
            <a:xfrm>
              <a:off x="3976851" y="3461657"/>
              <a:ext cx="1605033" cy="1377860"/>
              <a:chOff x="3976851" y="3461657"/>
              <a:chExt cx="1605033" cy="1377860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5407079" y="4127067"/>
                <a:ext cx="174805" cy="174805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64" name="Freeform 63"/>
              <p:cNvSpPr/>
              <p:nvPr/>
            </p:nvSpPr>
            <p:spPr>
              <a:xfrm>
                <a:off x="3976851" y="3461657"/>
                <a:ext cx="1525877" cy="1377860"/>
              </a:xfrm>
              <a:custGeom>
                <a:avLst/>
                <a:gdLst>
                  <a:gd name="connsiteX0" fmla="*/ 690846 w 1523604"/>
                  <a:gd name="connsiteY0" fmla="*/ 0 h 1522035"/>
                  <a:gd name="connsiteX1" fmla="*/ 54032 w 1523604"/>
                  <a:gd name="connsiteY1" fmla="*/ 506186 h 1522035"/>
                  <a:gd name="connsiteX2" fmla="*/ 86689 w 1523604"/>
                  <a:gd name="connsiteY2" fmla="*/ 1143000 h 1522035"/>
                  <a:gd name="connsiteX3" fmla="*/ 511232 w 1523604"/>
                  <a:gd name="connsiteY3" fmla="*/ 1518557 h 1522035"/>
                  <a:gd name="connsiteX4" fmla="*/ 1033746 w 1523604"/>
                  <a:gd name="connsiteY4" fmla="*/ 930729 h 1522035"/>
                  <a:gd name="connsiteX5" fmla="*/ 952104 w 1523604"/>
                  <a:gd name="connsiteY5" fmla="*/ 538843 h 1522035"/>
                  <a:gd name="connsiteX6" fmla="*/ 1180704 w 1523604"/>
                  <a:gd name="connsiteY6" fmla="*/ 424543 h 1522035"/>
                  <a:gd name="connsiteX7" fmla="*/ 1376646 w 1523604"/>
                  <a:gd name="connsiteY7" fmla="*/ 555172 h 1522035"/>
                  <a:gd name="connsiteX8" fmla="*/ 1523604 w 1523604"/>
                  <a:gd name="connsiteY8" fmla="*/ 816429 h 1522035"/>
                  <a:gd name="connsiteX0" fmla="*/ 693119 w 1525877"/>
                  <a:gd name="connsiteY0" fmla="*/ 0 h 1377860"/>
                  <a:gd name="connsiteX1" fmla="*/ 56305 w 1525877"/>
                  <a:gd name="connsiteY1" fmla="*/ 506186 h 1377860"/>
                  <a:gd name="connsiteX2" fmla="*/ 88962 w 1525877"/>
                  <a:gd name="connsiteY2" fmla="*/ 1143000 h 1377860"/>
                  <a:gd name="connsiteX3" fmla="*/ 562491 w 1525877"/>
                  <a:gd name="connsiteY3" fmla="*/ 1371600 h 1377860"/>
                  <a:gd name="connsiteX4" fmla="*/ 1036019 w 1525877"/>
                  <a:gd name="connsiteY4" fmla="*/ 930729 h 1377860"/>
                  <a:gd name="connsiteX5" fmla="*/ 954377 w 1525877"/>
                  <a:gd name="connsiteY5" fmla="*/ 538843 h 1377860"/>
                  <a:gd name="connsiteX6" fmla="*/ 1182977 w 1525877"/>
                  <a:gd name="connsiteY6" fmla="*/ 424543 h 1377860"/>
                  <a:gd name="connsiteX7" fmla="*/ 1378919 w 1525877"/>
                  <a:gd name="connsiteY7" fmla="*/ 555172 h 1377860"/>
                  <a:gd name="connsiteX8" fmla="*/ 1525877 w 1525877"/>
                  <a:gd name="connsiteY8" fmla="*/ 816429 h 1377860"/>
                  <a:gd name="connsiteX0" fmla="*/ 693119 w 1525877"/>
                  <a:gd name="connsiteY0" fmla="*/ 0 h 1377860"/>
                  <a:gd name="connsiteX1" fmla="*/ 56305 w 1525877"/>
                  <a:gd name="connsiteY1" fmla="*/ 506186 h 1377860"/>
                  <a:gd name="connsiteX2" fmla="*/ 88962 w 1525877"/>
                  <a:gd name="connsiteY2" fmla="*/ 1143000 h 1377860"/>
                  <a:gd name="connsiteX3" fmla="*/ 562491 w 1525877"/>
                  <a:gd name="connsiteY3" fmla="*/ 1371600 h 1377860"/>
                  <a:gd name="connsiteX4" fmla="*/ 1036019 w 1525877"/>
                  <a:gd name="connsiteY4" fmla="*/ 930729 h 1377860"/>
                  <a:gd name="connsiteX5" fmla="*/ 954377 w 1525877"/>
                  <a:gd name="connsiteY5" fmla="*/ 538843 h 1377860"/>
                  <a:gd name="connsiteX6" fmla="*/ 1182977 w 1525877"/>
                  <a:gd name="connsiteY6" fmla="*/ 359229 h 1377860"/>
                  <a:gd name="connsiteX7" fmla="*/ 1378919 w 1525877"/>
                  <a:gd name="connsiteY7" fmla="*/ 555172 h 1377860"/>
                  <a:gd name="connsiteX8" fmla="*/ 1525877 w 1525877"/>
                  <a:gd name="connsiteY8" fmla="*/ 816429 h 137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5877" h="1377860">
                    <a:moveTo>
                      <a:pt x="693119" y="0"/>
                    </a:moveTo>
                    <a:cubicBezTo>
                      <a:pt x="425058" y="157843"/>
                      <a:pt x="156998" y="315686"/>
                      <a:pt x="56305" y="506186"/>
                    </a:cubicBezTo>
                    <a:cubicBezTo>
                      <a:pt x="-44388" y="696686"/>
                      <a:pt x="4598" y="998764"/>
                      <a:pt x="88962" y="1143000"/>
                    </a:cubicBezTo>
                    <a:cubicBezTo>
                      <a:pt x="173326" y="1287236"/>
                      <a:pt x="404648" y="1406978"/>
                      <a:pt x="562491" y="1371600"/>
                    </a:cubicBezTo>
                    <a:cubicBezTo>
                      <a:pt x="720334" y="1336222"/>
                      <a:pt x="970705" y="1069522"/>
                      <a:pt x="1036019" y="930729"/>
                    </a:cubicBezTo>
                    <a:cubicBezTo>
                      <a:pt x="1101333" y="791936"/>
                      <a:pt x="929884" y="634093"/>
                      <a:pt x="954377" y="538843"/>
                    </a:cubicBezTo>
                    <a:cubicBezTo>
                      <a:pt x="978870" y="443593"/>
                      <a:pt x="1112220" y="356507"/>
                      <a:pt x="1182977" y="359229"/>
                    </a:cubicBezTo>
                    <a:cubicBezTo>
                      <a:pt x="1253734" y="361951"/>
                      <a:pt x="1321769" y="478972"/>
                      <a:pt x="1378919" y="555172"/>
                    </a:cubicBezTo>
                    <a:cubicBezTo>
                      <a:pt x="1436069" y="631372"/>
                      <a:pt x="1480973" y="718457"/>
                      <a:pt x="1525877" y="816429"/>
                    </a:cubicBezTo>
                  </a:path>
                </a:pathLst>
              </a:cu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86303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9">
        <p:fade/>
      </p:transition>
    </mc:Choice>
    <mc:Fallback xmlns="">
      <p:transition spd="med" advTm="20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3" t="59634" r="35212" b="4622"/>
          <a:stretch/>
        </p:blipFill>
        <p:spPr>
          <a:xfrm>
            <a:off x="9462015" y="547959"/>
            <a:ext cx="2592289" cy="3419736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t="55937" r="47365" b="2441"/>
          <a:stretch/>
        </p:blipFill>
        <p:spPr>
          <a:xfrm>
            <a:off x="21215" y="544116"/>
            <a:ext cx="2834345" cy="3456384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-27384"/>
            <a:ext cx="10972800" cy="1143000"/>
          </a:xfrm>
        </p:spPr>
        <p:txBody>
          <a:bodyPr/>
          <a:lstStyle/>
          <a:p>
            <a:r>
              <a:rPr lang="en-US" dirty="0" smtClean="0"/>
              <a:t>Idea: use </a:t>
            </a:r>
            <a:r>
              <a:rPr lang="en-US" b="1" i="1" dirty="0" err="1" smtClean="0"/>
              <a:t>liftings</a:t>
            </a:r>
            <a:endParaRPr lang="he-IL" b="1" i="1" dirty="0"/>
          </a:p>
        </p:txBody>
      </p:sp>
      <p:grpSp>
        <p:nvGrpSpPr>
          <p:cNvPr id="44" name="Group 43"/>
          <p:cNvGrpSpPr/>
          <p:nvPr/>
        </p:nvGrpSpPr>
        <p:grpSpPr>
          <a:xfrm>
            <a:off x="421361" y="3299380"/>
            <a:ext cx="11407418" cy="3441988"/>
            <a:chOff x="421361" y="3299380"/>
            <a:chExt cx="11407418" cy="34419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421361" y="5373216"/>
                  <a:ext cx="763765" cy="923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he-IL" sz="6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361" y="5373216"/>
                  <a:ext cx="763765" cy="92333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1234769" y="5373216"/>
                  <a:ext cx="594010" cy="923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he-IL" sz="6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34769" y="5373216"/>
                  <a:ext cx="594010" cy="92333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/>
            <p:cNvGrpSpPr/>
            <p:nvPr/>
          </p:nvGrpSpPr>
          <p:grpSpPr>
            <a:xfrm>
              <a:off x="3000580" y="3299380"/>
              <a:ext cx="6303122" cy="3441988"/>
              <a:chOff x="3215680" y="1935882"/>
              <a:chExt cx="5574287" cy="3043988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07" r="52362" b="31317"/>
              <a:stretch/>
            </p:blipFill>
            <p:spPr>
              <a:xfrm>
                <a:off x="3215680" y="1941880"/>
                <a:ext cx="2754687" cy="3037990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07" r="51772" b="31592"/>
              <a:stretch/>
            </p:blipFill>
            <p:spPr>
              <a:xfrm>
                <a:off x="5980186" y="1935882"/>
                <a:ext cx="2809781" cy="3025783"/>
              </a:xfrm>
              <a:prstGeom prst="rect">
                <a:avLst/>
              </a:prstGeom>
              <a:ln>
                <a:solidFill>
                  <a:schemeClr val="tx1"/>
                </a:solidFill>
                <a:prstDash val="dash"/>
              </a:ln>
            </p:spPr>
          </p:pic>
        </p:grpSp>
        <p:sp>
          <p:nvSpPr>
            <p:cNvPr id="23" name="Bent Arrow 22"/>
            <p:cNvSpPr/>
            <p:nvPr/>
          </p:nvSpPr>
          <p:spPr>
            <a:xfrm flipV="1">
              <a:off x="751195" y="4371121"/>
              <a:ext cx="1901750" cy="1706602"/>
            </a:xfrm>
            <a:prstGeom prst="bentArrow">
              <a:avLst>
                <a:gd name="adj1" fmla="val 16389"/>
                <a:gd name="adj2" fmla="val 25000"/>
                <a:gd name="adj3" fmla="val 25000"/>
                <a:gd name="adj4" fmla="val 7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41" name="Bent Arrow 40"/>
            <p:cNvSpPr/>
            <p:nvPr/>
          </p:nvSpPr>
          <p:spPr>
            <a:xfrm flipH="1" flipV="1">
              <a:off x="9672650" y="4519915"/>
              <a:ext cx="1859124" cy="1706602"/>
            </a:xfrm>
            <a:prstGeom prst="bentArrow">
              <a:avLst>
                <a:gd name="adj1" fmla="val 16389"/>
                <a:gd name="adj2" fmla="val 25000"/>
                <a:gd name="adj3" fmla="val 25000"/>
                <a:gd name="adj4" fmla="val 75000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</p:grpSp>
      <p:sp>
        <p:nvSpPr>
          <p:cNvPr id="11" name="Freeform 10"/>
          <p:cNvSpPr/>
          <p:nvPr/>
        </p:nvSpPr>
        <p:spPr>
          <a:xfrm>
            <a:off x="10745459" y="2590304"/>
            <a:ext cx="368300" cy="584200"/>
          </a:xfrm>
          <a:custGeom>
            <a:avLst/>
            <a:gdLst>
              <a:gd name="connsiteX0" fmla="*/ 368300 w 368300"/>
              <a:gd name="connsiteY0" fmla="*/ 0 h 584200"/>
              <a:gd name="connsiteX1" fmla="*/ 203200 w 368300"/>
              <a:gd name="connsiteY1" fmla="*/ 431800 h 584200"/>
              <a:gd name="connsiteX2" fmla="*/ 0 w 368300"/>
              <a:gd name="connsiteY2" fmla="*/ 5842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300" h="584200">
                <a:moveTo>
                  <a:pt x="368300" y="0"/>
                </a:moveTo>
                <a:cubicBezTo>
                  <a:pt x="316441" y="167216"/>
                  <a:pt x="264583" y="334433"/>
                  <a:pt x="203200" y="431800"/>
                </a:cubicBezTo>
                <a:cubicBezTo>
                  <a:pt x="141817" y="529167"/>
                  <a:pt x="70908" y="556683"/>
                  <a:pt x="0" y="584200"/>
                </a:cubicBezTo>
              </a:path>
            </a:pathLst>
          </a:custGeom>
          <a:noFill/>
          <a:ln w="57150">
            <a:solidFill>
              <a:srgbClr val="FF11A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Freeform 18"/>
          <p:cNvSpPr/>
          <p:nvPr/>
        </p:nvSpPr>
        <p:spPr>
          <a:xfrm>
            <a:off x="10472889" y="2870237"/>
            <a:ext cx="239073" cy="329953"/>
          </a:xfrm>
          <a:custGeom>
            <a:avLst/>
            <a:gdLst>
              <a:gd name="connsiteX0" fmla="*/ 203200 w 203200"/>
              <a:gd name="connsiteY0" fmla="*/ 241300 h 261543"/>
              <a:gd name="connsiteX1" fmla="*/ 114300 w 203200"/>
              <a:gd name="connsiteY1" fmla="*/ 254000 h 261543"/>
              <a:gd name="connsiteX2" fmla="*/ 25400 w 203200"/>
              <a:gd name="connsiteY2" fmla="*/ 139700 h 261543"/>
              <a:gd name="connsiteX3" fmla="*/ 0 w 203200"/>
              <a:gd name="connsiteY3" fmla="*/ 0 h 261543"/>
              <a:gd name="connsiteX0" fmla="*/ 182938 w 182938"/>
              <a:gd name="connsiteY0" fmla="*/ 241300 h 261543"/>
              <a:gd name="connsiteX1" fmla="*/ 94038 w 182938"/>
              <a:gd name="connsiteY1" fmla="*/ 254000 h 261543"/>
              <a:gd name="connsiteX2" fmla="*/ 5138 w 182938"/>
              <a:gd name="connsiteY2" fmla="*/ 139700 h 261543"/>
              <a:gd name="connsiteX3" fmla="*/ 10145 w 182938"/>
              <a:gd name="connsiteY3" fmla="*/ 0 h 261543"/>
              <a:gd name="connsiteX0" fmla="*/ 182938 w 182938"/>
              <a:gd name="connsiteY0" fmla="*/ 294592 h 314835"/>
              <a:gd name="connsiteX1" fmla="*/ 94038 w 182938"/>
              <a:gd name="connsiteY1" fmla="*/ 307292 h 314835"/>
              <a:gd name="connsiteX2" fmla="*/ 5138 w 182938"/>
              <a:gd name="connsiteY2" fmla="*/ 192992 h 314835"/>
              <a:gd name="connsiteX3" fmla="*/ 10145 w 182938"/>
              <a:gd name="connsiteY3" fmla="*/ 0 h 314835"/>
              <a:gd name="connsiteX0" fmla="*/ 169117 w 169117"/>
              <a:gd name="connsiteY0" fmla="*/ 294592 h 314835"/>
              <a:gd name="connsiteX1" fmla="*/ 94038 w 169117"/>
              <a:gd name="connsiteY1" fmla="*/ 307292 h 314835"/>
              <a:gd name="connsiteX2" fmla="*/ 5138 w 169117"/>
              <a:gd name="connsiteY2" fmla="*/ 192992 h 314835"/>
              <a:gd name="connsiteX3" fmla="*/ 10145 w 169117"/>
              <a:gd name="connsiteY3" fmla="*/ 0 h 314835"/>
              <a:gd name="connsiteX0" fmla="*/ 169117 w 169117"/>
              <a:gd name="connsiteY0" fmla="*/ 309818 h 321413"/>
              <a:gd name="connsiteX1" fmla="*/ 94038 w 169117"/>
              <a:gd name="connsiteY1" fmla="*/ 307292 h 321413"/>
              <a:gd name="connsiteX2" fmla="*/ 5138 w 169117"/>
              <a:gd name="connsiteY2" fmla="*/ 192992 h 321413"/>
              <a:gd name="connsiteX3" fmla="*/ 10145 w 169117"/>
              <a:gd name="connsiteY3" fmla="*/ 0 h 321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117" h="321413">
                <a:moveTo>
                  <a:pt x="169117" y="309818"/>
                </a:moveTo>
                <a:cubicBezTo>
                  <a:pt x="139483" y="324634"/>
                  <a:pt x="121368" y="326763"/>
                  <a:pt x="94038" y="307292"/>
                </a:cubicBezTo>
                <a:cubicBezTo>
                  <a:pt x="66708" y="287821"/>
                  <a:pt x="19120" y="244207"/>
                  <a:pt x="5138" y="192992"/>
                </a:cubicBezTo>
                <a:cubicBezTo>
                  <a:pt x="-8844" y="141777"/>
                  <a:pt x="10145" y="0"/>
                  <a:pt x="10145" y="0"/>
                </a:cubicBezTo>
              </a:path>
            </a:pathLst>
          </a:custGeom>
          <a:noFill/>
          <a:ln w="57150">
            <a:solidFill>
              <a:srgbClr val="FF11A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Freeform 4"/>
          <p:cNvSpPr/>
          <p:nvPr/>
        </p:nvSpPr>
        <p:spPr>
          <a:xfrm>
            <a:off x="10486417" y="1795208"/>
            <a:ext cx="372694" cy="1079771"/>
          </a:xfrm>
          <a:custGeom>
            <a:avLst/>
            <a:gdLst>
              <a:gd name="connsiteX0" fmla="*/ 0 w 372694"/>
              <a:gd name="connsiteY0" fmla="*/ 1079771 h 1079771"/>
              <a:gd name="connsiteX1" fmla="*/ 68093 w 372694"/>
              <a:gd name="connsiteY1" fmla="*/ 817124 h 1079771"/>
              <a:gd name="connsiteX2" fmla="*/ 243191 w 372694"/>
              <a:gd name="connsiteY2" fmla="*/ 642026 h 1079771"/>
              <a:gd name="connsiteX3" fmla="*/ 369651 w 372694"/>
              <a:gd name="connsiteY3" fmla="*/ 379379 h 1079771"/>
              <a:gd name="connsiteX4" fmla="*/ 321012 w 372694"/>
              <a:gd name="connsiteY4" fmla="*/ 0 h 1079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694" h="1079771">
                <a:moveTo>
                  <a:pt x="0" y="1079771"/>
                </a:moveTo>
                <a:cubicBezTo>
                  <a:pt x="13780" y="984926"/>
                  <a:pt x="27561" y="890082"/>
                  <a:pt x="68093" y="817124"/>
                </a:cubicBezTo>
                <a:cubicBezTo>
                  <a:pt x="108625" y="744166"/>
                  <a:pt x="192931" y="714983"/>
                  <a:pt x="243191" y="642026"/>
                </a:cubicBezTo>
                <a:cubicBezTo>
                  <a:pt x="293451" y="569068"/>
                  <a:pt x="356681" y="486383"/>
                  <a:pt x="369651" y="379379"/>
                </a:cubicBezTo>
                <a:cubicBezTo>
                  <a:pt x="382621" y="272375"/>
                  <a:pt x="351816" y="136187"/>
                  <a:pt x="321012" y="0"/>
                </a:cubicBezTo>
              </a:path>
            </a:pathLst>
          </a:custGeom>
          <a:noFill/>
          <a:ln w="57150">
            <a:solidFill>
              <a:srgbClr val="FF11A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Freeform 8"/>
          <p:cNvSpPr/>
          <p:nvPr/>
        </p:nvSpPr>
        <p:spPr>
          <a:xfrm rot="20362315">
            <a:off x="10754041" y="1487809"/>
            <a:ext cx="76862" cy="328002"/>
          </a:xfrm>
          <a:custGeom>
            <a:avLst/>
            <a:gdLst>
              <a:gd name="connsiteX0" fmla="*/ 107004 w 117300"/>
              <a:gd name="connsiteY0" fmla="*/ 282102 h 282102"/>
              <a:gd name="connsiteX1" fmla="*/ 107004 w 117300"/>
              <a:gd name="connsiteY1" fmla="*/ 126460 h 282102"/>
              <a:gd name="connsiteX2" fmla="*/ 0 w 117300"/>
              <a:gd name="connsiteY2" fmla="*/ 0 h 282102"/>
              <a:gd name="connsiteX0" fmla="*/ 1636 w 54233"/>
              <a:gd name="connsiteY0" fmla="*/ 310383 h 310383"/>
              <a:gd name="connsiteX1" fmla="*/ 1636 w 54233"/>
              <a:gd name="connsiteY1" fmla="*/ 154741 h 310383"/>
              <a:gd name="connsiteX2" fmla="*/ 40400 w 54233"/>
              <a:gd name="connsiteY2" fmla="*/ 0 h 310383"/>
              <a:gd name="connsiteX0" fmla="*/ 0 w 58520"/>
              <a:gd name="connsiteY0" fmla="*/ 310383 h 310383"/>
              <a:gd name="connsiteX1" fmla="*/ 32989 w 58520"/>
              <a:gd name="connsiteY1" fmla="*/ 177554 h 310383"/>
              <a:gd name="connsiteX2" fmla="*/ 38764 w 58520"/>
              <a:gd name="connsiteY2" fmla="*/ 0 h 310383"/>
              <a:gd name="connsiteX0" fmla="*/ 0 w 76862"/>
              <a:gd name="connsiteY0" fmla="*/ 328002 h 328002"/>
              <a:gd name="connsiteX1" fmla="*/ 32989 w 76862"/>
              <a:gd name="connsiteY1" fmla="*/ 195173 h 328002"/>
              <a:gd name="connsiteX2" fmla="*/ 60987 w 76862"/>
              <a:gd name="connsiteY2" fmla="*/ 0 h 32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862" h="328002">
                <a:moveTo>
                  <a:pt x="0" y="328002"/>
                </a:moveTo>
                <a:cubicBezTo>
                  <a:pt x="8917" y="273689"/>
                  <a:pt x="22825" y="249840"/>
                  <a:pt x="32989" y="195173"/>
                </a:cubicBezTo>
                <a:cubicBezTo>
                  <a:pt x="43153" y="140506"/>
                  <a:pt x="105572" y="39721"/>
                  <a:pt x="60987" y="0"/>
                </a:cubicBezTo>
              </a:path>
            </a:pathLst>
          </a:custGeom>
          <a:noFill/>
          <a:ln w="57150">
            <a:solidFill>
              <a:srgbClr val="FF11A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10670756" y="1364956"/>
            <a:ext cx="174805" cy="174805"/>
          </a:xfrm>
          <a:prstGeom prst="ellipse">
            <a:avLst/>
          </a:prstGeom>
          <a:solidFill>
            <a:srgbClr val="01FF0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grpSp>
        <p:nvGrpSpPr>
          <p:cNvPr id="10" name="Group 9"/>
          <p:cNvGrpSpPr/>
          <p:nvPr/>
        </p:nvGrpSpPr>
        <p:grpSpPr>
          <a:xfrm>
            <a:off x="1764463" y="1196753"/>
            <a:ext cx="8666863" cy="1507119"/>
            <a:chOff x="1764463" y="1196753"/>
            <a:chExt cx="8666863" cy="1507119"/>
          </a:xfrm>
        </p:grpSpPr>
        <p:sp>
          <p:nvSpPr>
            <p:cNvPr id="34" name="Arc 33"/>
            <p:cNvSpPr/>
            <p:nvPr/>
          </p:nvSpPr>
          <p:spPr>
            <a:xfrm rot="16200000">
              <a:off x="5344335" y="-2383119"/>
              <a:ext cx="1507119" cy="8666863"/>
            </a:xfrm>
            <a:prstGeom prst="arc">
              <a:avLst>
                <a:gd name="adj1" fmla="val 16597481"/>
                <a:gd name="adj2" fmla="val 5110050"/>
              </a:avLst>
            </a:prstGeom>
            <a:ln w="57150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5679546" y="1300118"/>
                  <a:ext cx="83290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he-IL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546" y="1300118"/>
                  <a:ext cx="832907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3770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le 34"/>
              <p:cNvSpPr/>
              <p:nvPr/>
            </p:nvSpPr>
            <p:spPr>
              <a:xfrm>
                <a:off x="3813872" y="1787104"/>
                <a:ext cx="4505608" cy="1394596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l" rtl="0"/>
                <a:r>
                  <a:rPr lang="en-US" sz="4000" dirty="0" smtClean="0">
                    <a:solidFill>
                      <a:sysClr val="windowText" lastClr="000000"/>
                    </a:solidFill>
                  </a:rPr>
                  <a:t>Can we always lift and get </a:t>
                </a:r>
                <a:r>
                  <a:rPr lang="en-US" sz="4000" dirty="0" err="1" smtClean="0">
                    <a:solidFill>
                      <a:sysClr val="windowText" lastClr="000000"/>
                    </a:solidFill>
                  </a:rPr>
                  <a:t>bijective</a:t>
                </a:r>
                <a:r>
                  <a:rPr lang="en-US" sz="4000" dirty="0" smtClean="0">
                    <a:solidFill>
                      <a:sysClr val="windowText" lastClr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4000" dirty="0" smtClean="0">
                    <a:solidFill>
                      <a:sysClr val="windowText" lastClr="000000"/>
                    </a:solidFill>
                  </a:rPr>
                  <a:t>?</a:t>
                </a:r>
                <a:endParaRPr lang="he-IL" sz="4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5" name="Rounded 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72" y="1787104"/>
                <a:ext cx="4505608" cy="1394596"/>
              </a:xfrm>
              <a:prstGeom prst="roundRect">
                <a:avLst/>
              </a:prstGeom>
              <a:blipFill rotWithShape="0">
                <a:blip r:embed="rId13"/>
                <a:stretch>
                  <a:fillRect l="-3383" t="-4803" b="-161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/>
          <p:cNvGrpSpPr/>
          <p:nvPr/>
        </p:nvGrpSpPr>
        <p:grpSpPr>
          <a:xfrm>
            <a:off x="1313601" y="1338293"/>
            <a:ext cx="832907" cy="627290"/>
            <a:chOff x="267114" y="796062"/>
            <a:chExt cx="832907" cy="627290"/>
          </a:xfrm>
          <a:solidFill>
            <a:srgbClr val="FFFF00"/>
          </a:solidFill>
        </p:grpSpPr>
        <p:sp>
          <p:nvSpPr>
            <p:cNvPr id="38" name="Oval 37"/>
            <p:cNvSpPr/>
            <p:nvPr/>
          </p:nvSpPr>
          <p:spPr>
            <a:xfrm>
              <a:off x="683568" y="1268760"/>
              <a:ext cx="154592" cy="154592"/>
            </a:xfrm>
            <a:prstGeom prst="ellipse">
              <a:avLst/>
            </a:prstGeom>
            <a:solidFill>
              <a:srgbClr val="FF11AA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267114" y="796062"/>
                  <a:ext cx="832907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FF11A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he-IL" sz="2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14" y="796062"/>
                  <a:ext cx="832907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Freeform 39"/>
          <p:cNvSpPr/>
          <p:nvPr/>
        </p:nvSpPr>
        <p:spPr>
          <a:xfrm>
            <a:off x="979527" y="1700808"/>
            <a:ext cx="838200" cy="1375270"/>
          </a:xfrm>
          <a:custGeom>
            <a:avLst/>
            <a:gdLst>
              <a:gd name="connsiteX0" fmla="*/ 723900 w 838200"/>
              <a:gd name="connsiteY0" fmla="*/ 1263112 h 1375270"/>
              <a:gd name="connsiteX1" fmla="*/ 152400 w 838200"/>
              <a:gd name="connsiteY1" fmla="*/ 1358362 h 1375270"/>
              <a:gd name="connsiteX2" fmla="*/ 0 w 838200"/>
              <a:gd name="connsiteY2" fmla="*/ 958312 h 1375270"/>
              <a:gd name="connsiteX3" fmla="*/ 152400 w 838200"/>
              <a:gd name="connsiteY3" fmla="*/ 748762 h 1375270"/>
              <a:gd name="connsiteX4" fmla="*/ 266700 w 838200"/>
              <a:gd name="connsiteY4" fmla="*/ 596362 h 1375270"/>
              <a:gd name="connsiteX5" fmla="*/ 152400 w 838200"/>
              <a:gd name="connsiteY5" fmla="*/ 291562 h 1375270"/>
              <a:gd name="connsiteX6" fmla="*/ 133350 w 838200"/>
              <a:gd name="connsiteY6" fmla="*/ 24862 h 1375270"/>
              <a:gd name="connsiteX7" fmla="*/ 400050 w 838200"/>
              <a:gd name="connsiteY7" fmla="*/ 43912 h 1375270"/>
              <a:gd name="connsiteX8" fmla="*/ 476250 w 838200"/>
              <a:gd name="connsiteY8" fmla="*/ 310612 h 1375270"/>
              <a:gd name="connsiteX9" fmla="*/ 495300 w 838200"/>
              <a:gd name="connsiteY9" fmla="*/ 463012 h 1375270"/>
              <a:gd name="connsiteX10" fmla="*/ 628650 w 838200"/>
              <a:gd name="connsiteY10" fmla="*/ 520162 h 1375270"/>
              <a:gd name="connsiteX11" fmla="*/ 800100 w 838200"/>
              <a:gd name="connsiteY11" fmla="*/ 463012 h 1375270"/>
              <a:gd name="connsiteX12" fmla="*/ 838200 w 838200"/>
              <a:gd name="connsiteY12" fmla="*/ 215362 h 137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8200" h="1375270">
                <a:moveTo>
                  <a:pt x="723900" y="1263112"/>
                </a:moveTo>
                <a:cubicBezTo>
                  <a:pt x="498475" y="1336137"/>
                  <a:pt x="273050" y="1409162"/>
                  <a:pt x="152400" y="1358362"/>
                </a:cubicBezTo>
                <a:cubicBezTo>
                  <a:pt x="31750" y="1307562"/>
                  <a:pt x="0" y="1059912"/>
                  <a:pt x="0" y="958312"/>
                </a:cubicBezTo>
                <a:cubicBezTo>
                  <a:pt x="0" y="856712"/>
                  <a:pt x="107950" y="809087"/>
                  <a:pt x="152400" y="748762"/>
                </a:cubicBezTo>
                <a:cubicBezTo>
                  <a:pt x="196850" y="688437"/>
                  <a:pt x="266700" y="672562"/>
                  <a:pt x="266700" y="596362"/>
                </a:cubicBezTo>
                <a:cubicBezTo>
                  <a:pt x="266700" y="520162"/>
                  <a:pt x="174625" y="386812"/>
                  <a:pt x="152400" y="291562"/>
                </a:cubicBezTo>
                <a:cubicBezTo>
                  <a:pt x="130175" y="196312"/>
                  <a:pt x="92075" y="66137"/>
                  <a:pt x="133350" y="24862"/>
                </a:cubicBezTo>
                <a:cubicBezTo>
                  <a:pt x="174625" y="-16413"/>
                  <a:pt x="342900" y="-3713"/>
                  <a:pt x="400050" y="43912"/>
                </a:cubicBezTo>
                <a:cubicBezTo>
                  <a:pt x="457200" y="91537"/>
                  <a:pt x="460375" y="240762"/>
                  <a:pt x="476250" y="310612"/>
                </a:cubicBezTo>
                <a:cubicBezTo>
                  <a:pt x="492125" y="380462"/>
                  <a:pt x="469900" y="428087"/>
                  <a:pt x="495300" y="463012"/>
                </a:cubicBezTo>
                <a:cubicBezTo>
                  <a:pt x="520700" y="497937"/>
                  <a:pt x="577850" y="520162"/>
                  <a:pt x="628650" y="520162"/>
                </a:cubicBezTo>
                <a:cubicBezTo>
                  <a:pt x="679450" y="520162"/>
                  <a:pt x="765175" y="513812"/>
                  <a:pt x="800100" y="463012"/>
                </a:cubicBezTo>
                <a:cubicBezTo>
                  <a:pt x="835025" y="412212"/>
                  <a:pt x="836612" y="313787"/>
                  <a:pt x="838200" y="215362"/>
                </a:cubicBezTo>
              </a:path>
            </a:pathLst>
          </a:custGeom>
          <a:noFill/>
          <a:ln w="57150">
            <a:solidFill>
              <a:srgbClr val="FF11A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5" name="Group 44"/>
          <p:cNvGrpSpPr/>
          <p:nvPr/>
        </p:nvGrpSpPr>
        <p:grpSpPr>
          <a:xfrm>
            <a:off x="3976851" y="3461657"/>
            <a:ext cx="1605033" cy="1377860"/>
            <a:chOff x="3976851" y="3461657"/>
            <a:chExt cx="1605033" cy="1377860"/>
          </a:xfrm>
        </p:grpSpPr>
        <p:sp>
          <p:nvSpPr>
            <p:cNvPr id="46" name="Oval 45"/>
            <p:cNvSpPr/>
            <p:nvPr/>
          </p:nvSpPr>
          <p:spPr>
            <a:xfrm>
              <a:off x="5407079" y="4127067"/>
              <a:ext cx="174805" cy="174805"/>
            </a:xfrm>
            <a:prstGeom prst="ellipse">
              <a:avLst/>
            </a:prstGeom>
            <a:solidFill>
              <a:srgbClr val="FF11AA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3976851" y="3461657"/>
              <a:ext cx="1525877" cy="1377860"/>
            </a:xfrm>
            <a:custGeom>
              <a:avLst/>
              <a:gdLst>
                <a:gd name="connsiteX0" fmla="*/ 690846 w 1523604"/>
                <a:gd name="connsiteY0" fmla="*/ 0 h 1522035"/>
                <a:gd name="connsiteX1" fmla="*/ 54032 w 1523604"/>
                <a:gd name="connsiteY1" fmla="*/ 506186 h 1522035"/>
                <a:gd name="connsiteX2" fmla="*/ 86689 w 1523604"/>
                <a:gd name="connsiteY2" fmla="*/ 1143000 h 1522035"/>
                <a:gd name="connsiteX3" fmla="*/ 511232 w 1523604"/>
                <a:gd name="connsiteY3" fmla="*/ 1518557 h 1522035"/>
                <a:gd name="connsiteX4" fmla="*/ 1033746 w 1523604"/>
                <a:gd name="connsiteY4" fmla="*/ 930729 h 1522035"/>
                <a:gd name="connsiteX5" fmla="*/ 952104 w 1523604"/>
                <a:gd name="connsiteY5" fmla="*/ 538843 h 1522035"/>
                <a:gd name="connsiteX6" fmla="*/ 1180704 w 1523604"/>
                <a:gd name="connsiteY6" fmla="*/ 424543 h 1522035"/>
                <a:gd name="connsiteX7" fmla="*/ 1376646 w 1523604"/>
                <a:gd name="connsiteY7" fmla="*/ 555172 h 1522035"/>
                <a:gd name="connsiteX8" fmla="*/ 1523604 w 1523604"/>
                <a:gd name="connsiteY8" fmla="*/ 816429 h 1522035"/>
                <a:gd name="connsiteX0" fmla="*/ 693119 w 1525877"/>
                <a:gd name="connsiteY0" fmla="*/ 0 h 1377860"/>
                <a:gd name="connsiteX1" fmla="*/ 56305 w 1525877"/>
                <a:gd name="connsiteY1" fmla="*/ 506186 h 1377860"/>
                <a:gd name="connsiteX2" fmla="*/ 88962 w 1525877"/>
                <a:gd name="connsiteY2" fmla="*/ 1143000 h 1377860"/>
                <a:gd name="connsiteX3" fmla="*/ 562491 w 1525877"/>
                <a:gd name="connsiteY3" fmla="*/ 1371600 h 1377860"/>
                <a:gd name="connsiteX4" fmla="*/ 1036019 w 1525877"/>
                <a:gd name="connsiteY4" fmla="*/ 930729 h 1377860"/>
                <a:gd name="connsiteX5" fmla="*/ 954377 w 1525877"/>
                <a:gd name="connsiteY5" fmla="*/ 538843 h 1377860"/>
                <a:gd name="connsiteX6" fmla="*/ 1182977 w 1525877"/>
                <a:gd name="connsiteY6" fmla="*/ 424543 h 1377860"/>
                <a:gd name="connsiteX7" fmla="*/ 1378919 w 1525877"/>
                <a:gd name="connsiteY7" fmla="*/ 555172 h 1377860"/>
                <a:gd name="connsiteX8" fmla="*/ 1525877 w 1525877"/>
                <a:gd name="connsiteY8" fmla="*/ 816429 h 1377860"/>
                <a:gd name="connsiteX0" fmla="*/ 693119 w 1525877"/>
                <a:gd name="connsiteY0" fmla="*/ 0 h 1377860"/>
                <a:gd name="connsiteX1" fmla="*/ 56305 w 1525877"/>
                <a:gd name="connsiteY1" fmla="*/ 506186 h 1377860"/>
                <a:gd name="connsiteX2" fmla="*/ 88962 w 1525877"/>
                <a:gd name="connsiteY2" fmla="*/ 1143000 h 1377860"/>
                <a:gd name="connsiteX3" fmla="*/ 562491 w 1525877"/>
                <a:gd name="connsiteY3" fmla="*/ 1371600 h 1377860"/>
                <a:gd name="connsiteX4" fmla="*/ 1036019 w 1525877"/>
                <a:gd name="connsiteY4" fmla="*/ 930729 h 1377860"/>
                <a:gd name="connsiteX5" fmla="*/ 954377 w 1525877"/>
                <a:gd name="connsiteY5" fmla="*/ 538843 h 1377860"/>
                <a:gd name="connsiteX6" fmla="*/ 1182977 w 1525877"/>
                <a:gd name="connsiteY6" fmla="*/ 359229 h 1377860"/>
                <a:gd name="connsiteX7" fmla="*/ 1378919 w 1525877"/>
                <a:gd name="connsiteY7" fmla="*/ 555172 h 1377860"/>
                <a:gd name="connsiteX8" fmla="*/ 1525877 w 1525877"/>
                <a:gd name="connsiteY8" fmla="*/ 816429 h 137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877" h="1377860">
                  <a:moveTo>
                    <a:pt x="693119" y="0"/>
                  </a:moveTo>
                  <a:cubicBezTo>
                    <a:pt x="425058" y="157843"/>
                    <a:pt x="156998" y="315686"/>
                    <a:pt x="56305" y="506186"/>
                  </a:cubicBezTo>
                  <a:cubicBezTo>
                    <a:pt x="-44388" y="696686"/>
                    <a:pt x="4598" y="998764"/>
                    <a:pt x="88962" y="1143000"/>
                  </a:cubicBezTo>
                  <a:cubicBezTo>
                    <a:pt x="173326" y="1287236"/>
                    <a:pt x="404648" y="1406978"/>
                    <a:pt x="562491" y="1371600"/>
                  </a:cubicBezTo>
                  <a:cubicBezTo>
                    <a:pt x="720334" y="1336222"/>
                    <a:pt x="970705" y="1069522"/>
                    <a:pt x="1036019" y="930729"/>
                  </a:cubicBezTo>
                  <a:cubicBezTo>
                    <a:pt x="1101333" y="791936"/>
                    <a:pt x="929884" y="634093"/>
                    <a:pt x="954377" y="538843"/>
                  </a:cubicBezTo>
                  <a:cubicBezTo>
                    <a:pt x="978870" y="443593"/>
                    <a:pt x="1112220" y="356507"/>
                    <a:pt x="1182977" y="359229"/>
                  </a:cubicBezTo>
                  <a:cubicBezTo>
                    <a:pt x="1253734" y="361951"/>
                    <a:pt x="1321769" y="478972"/>
                    <a:pt x="1378919" y="555172"/>
                  </a:cubicBezTo>
                  <a:cubicBezTo>
                    <a:pt x="1436069" y="631372"/>
                    <a:pt x="1480973" y="718457"/>
                    <a:pt x="1525877" y="816429"/>
                  </a:cubicBezTo>
                </a:path>
              </a:pathLst>
            </a:custGeom>
            <a:noFill/>
            <a:ln w="57150">
              <a:solidFill>
                <a:srgbClr val="FF11A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128378" y="3476455"/>
            <a:ext cx="1592676" cy="1377860"/>
            <a:chOff x="7128378" y="3476455"/>
            <a:chExt cx="1592676" cy="1377860"/>
          </a:xfrm>
        </p:grpSpPr>
        <p:sp>
          <p:nvSpPr>
            <p:cNvPr id="53" name="Oval 52"/>
            <p:cNvSpPr/>
            <p:nvPr/>
          </p:nvSpPr>
          <p:spPr>
            <a:xfrm>
              <a:off x="8546249" y="4160462"/>
              <a:ext cx="174805" cy="174805"/>
            </a:xfrm>
            <a:prstGeom prst="ellipse">
              <a:avLst/>
            </a:prstGeom>
            <a:solidFill>
              <a:srgbClr val="FF11AA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7128378" y="3476455"/>
              <a:ext cx="1525877" cy="1377860"/>
            </a:xfrm>
            <a:custGeom>
              <a:avLst/>
              <a:gdLst>
                <a:gd name="connsiteX0" fmla="*/ 690846 w 1523604"/>
                <a:gd name="connsiteY0" fmla="*/ 0 h 1522035"/>
                <a:gd name="connsiteX1" fmla="*/ 54032 w 1523604"/>
                <a:gd name="connsiteY1" fmla="*/ 506186 h 1522035"/>
                <a:gd name="connsiteX2" fmla="*/ 86689 w 1523604"/>
                <a:gd name="connsiteY2" fmla="*/ 1143000 h 1522035"/>
                <a:gd name="connsiteX3" fmla="*/ 511232 w 1523604"/>
                <a:gd name="connsiteY3" fmla="*/ 1518557 h 1522035"/>
                <a:gd name="connsiteX4" fmla="*/ 1033746 w 1523604"/>
                <a:gd name="connsiteY4" fmla="*/ 930729 h 1522035"/>
                <a:gd name="connsiteX5" fmla="*/ 952104 w 1523604"/>
                <a:gd name="connsiteY5" fmla="*/ 538843 h 1522035"/>
                <a:gd name="connsiteX6" fmla="*/ 1180704 w 1523604"/>
                <a:gd name="connsiteY6" fmla="*/ 424543 h 1522035"/>
                <a:gd name="connsiteX7" fmla="*/ 1376646 w 1523604"/>
                <a:gd name="connsiteY7" fmla="*/ 555172 h 1522035"/>
                <a:gd name="connsiteX8" fmla="*/ 1523604 w 1523604"/>
                <a:gd name="connsiteY8" fmla="*/ 816429 h 1522035"/>
                <a:gd name="connsiteX0" fmla="*/ 693119 w 1525877"/>
                <a:gd name="connsiteY0" fmla="*/ 0 h 1377860"/>
                <a:gd name="connsiteX1" fmla="*/ 56305 w 1525877"/>
                <a:gd name="connsiteY1" fmla="*/ 506186 h 1377860"/>
                <a:gd name="connsiteX2" fmla="*/ 88962 w 1525877"/>
                <a:gd name="connsiteY2" fmla="*/ 1143000 h 1377860"/>
                <a:gd name="connsiteX3" fmla="*/ 562491 w 1525877"/>
                <a:gd name="connsiteY3" fmla="*/ 1371600 h 1377860"/>
                <a:gd name="connsiteX4" fmla="*/ 1036019 w 1525877"/>
                <a:gd name="connsiteY4" fmla="*/ 930729 h 1377860"/>
                <a:gd name="connsiteX5" fmla="*/ 954377 w 1525877"/>
                <a:gd name="connsiteY5" fmla="*/ 538843 h 1377860"/>
                <a:gd name="connsiteX6" fmla="*/ 1182977 w 1525877"/>
                <a:gd name="connsiteY6" fmla="*/ 424543 h 1377860"/>
                <a:gd name="connsiteX7" fmla="*/ 1378919 w 1525877"/>
                <a:gd name="connsiteY7" fmla="*/ 555172 h 1377860"/>
                <a:gd name="connsiteX8" fmla="*/ 1525877 w 1525877"/>
                <a:gd name="connsiteY8" fmla="*/ 816429 h 1377860"/>
                <a:gd name="connsiteX0" fmla="*/ 693119 w 1525877"/>
                <a:gd name="connsiteY0" fmla="*/ 0 h 1377860"/>
                <a:gd name="connsiteX1" fmla="*/ 56305 w 1525877"/>
                <a:gd name="connsiteY1" fmla="*/ 506186 h 1377860"/>
                <a:gd name="connsiteX2" fmla="*/ 88962 w 1525877"/>
                <a:gd name="connsiteY2" fmla="*/ 1143000 h 1377860"/>
                <a:gd name="connsiteX3" fmla="*/ 562491 w 1525877"/>
                <a:gd name="connsiteY3" fmla="*/ 1371600 h 1377860"/>
                <a:gd name="connsiteX4" fmla="*/ 1036019 w 1525877"/>
                <a:gd name="connsiteY4" fmla="*/ 930729 h 1377860"/>
                <a:gd name="connsiteX5" fmla="*/ 954377 w 1525877"/>
                <a:gd name="connsiteY5" fmla="*/ 538843 h 1377860"/>
                <a:gd name="connsiteX6" fmla="*/ 1182977 w 1525877"/>
                <a:gd name="connsiteY6" fmla="*/ 359229 h 1377860"/>
                <a:gd name="connsiteX7" fmla="*/ 1378919 w 1525877"/>
                <a:gd name="connsiteY7" fmla="*/ 555172 h 1377860"/>
                <a:gd name="connsiteX8" fmla="*/ 1525877 w 1525877"/>
                <a:gd name="connsiteY8" fmla="*/ 816429 h 137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877" h="1377860">
                  <a:moveTo>
                    <a:pt x="693119" y="0"/>
                  </a:moveTo>
                  <a:cubicBezTo>
                    <a:pt x="425058" y="157843"/>
                    <a:pt x="156998" y="315686"/>
                    <a:pt x="56305" y="506186"/>
                  </a:cubicBezTo>
                  <a:cubicBezTo>
                    <a:pt x="-44388" y="696686"/>
                    <a:pt x="4598" y="998764"/>
                    <a:pt x="88962" y="1143000"/>
                  </a:cubicBezTo>
                  <a:cubicBezTo>
                    <a:pt x="173326" y="1287236"/>
                    <a:pt x="404648" y="1406978"/>
                    <a:pt x="562491" y="1371600"/>
                  </a:cubicBezTo>
                  <a:cubicBezTo>
                    <a:pt x="720334" y="1336222"/>
                    <a:pt x="970705" y="1069522"/>
                    <a:pt x="1036019" y="930729"/>
                  </a:cubicBezTo>
                  <a:cubicBezTo>
                    <a:pt x="1101333" y="791936"/>
                    <a:pt x="929884" y="634093"/>
                    <a:pt x="954377" y="538843"/>
                  </a:cubicBezTo>
                  <a:cubicBezTo>
                    <a:pt x="978870" y="443593"/>
                    <a:pt x="1112220" y="356507"/>
                    <a:pt x="1182977" y="359229"/>
                  </a:cubicBezTo>
                  <a:cubicBezTo>
                    <a:pt x="1253734" y="361951"/>
                    <a:pt x="1321769" y="478972"/>
                    <a:pt x="1378919" y="555172"/>
                  </a:cubicBezTo>
                  <a:cubicBezTo>
                    <a:pt x="1436069" y="631372"/>
                    <a:pt x="1480973" y="718457"/>
                    <a:pt x="1525877" y="816429"/>
                  </a:cubicBezTo>
                </a:path>
              </a:pathLst>
            </a:custGeom>
            <a:noFill/>
            <a:ln w="57150">
              <a:solidFill>
                <a:srgbClr val="FF11A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026204" y="1413527"/>
                <a:ext cx="83290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1FF0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01FF0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1FF0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rgbClr val="01FF0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400" dirty="0">
                  <a:solidFill>
                    <a:srgbClr val="01FF01"/>
                  </a:solidFill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204" y="1413527"/>
                <a:ext cx="832907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3676" r="-3676" b="-3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4693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820">
        <p:fade/>
      </p:transition>
    </mc:Choice>
    <mc:Fallback xmlns="">
      <p:transition spd="med" advTm="168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752"/>
            <a:ext cx="10972800" cy="1143000"/>
          </a:xfrm>
        </p:spPr>
        <p:txBody>
          <a:bodyPr/>
          <a:lstStyle/>
          <a:p>
            <a:r>
              <a:rPr lang="en-US" dirty="0" err="1" smtClean="0"/>
              <a:t>Flattenings</a:t>
            </a:r>
            <a:r>
              <a:rPr lang="en-US" dirty="0" smtClean="0"/>
              <a:t> can be non-</a:t>
            </a:r>
            <a:r>
              <a:rPr lang="en-US" dirty="0" err="1" smtClean="0"/>
              <a:t>liftable</a:t>
            </a:r>
            <a:endParaRPr lang="he-I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65601" y="1101575"/>
            <a:ext cx="3661382" cy="3502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7558" y="1132730"/>
            <a:ext cx="3598400" cy="3376390"/>
          </a:xfrm>
          <a:prstGeom prst="rect">
            <a:avLst/>
          </a:prstGeom>
        </p:spPr>
      </p:pic>
      <p:sp>
        <p:nvSpPr>
          <p:cNvPr id="10" name="Curved Right Arrow 9"/>
          <p:cNvSpPr/>
          <p:nvPr/>
        </p:nvSpPr>
        <p:spPr>
          <a:xfrm>
            <a:off x="2096260" y="4000930"/>
            <a:ext cx="840859" cy="208253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1" name="Curved Right Arrow 10"/>
          <p:cNvSpPr/>
          <p:nvPr/>
        </p:nvSpPr>
        <p:spPr>
          <a:xfrm flipH="1">
            <a:off x="9120337" y="4000930"/>
            <a:ext cx="902955" cy="2114937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11245" y="4437112"/>
                <a:ext cx="762159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245" y="4437112"/>
                <a:ext cx="762159" cy="92333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102817" y="4437112"/>
                <a:ext cx="594010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6000">
                          <a:latin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2817" y="4437112"/>
                <a:ext cx="594010" cy="9233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79719" y="4134227"/>
            <a:ext cx="4270847" cy="261169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4115103" y="1917737"/>
            <a:ext cx="0" cy="1165057"/>
          </a:xfrm>
          <a:prstGeom prst="line">
            <a:avLst/>
          </a:prstGeom>
          <a:ln w="38100">
            <a:solidFill>
              <a:srgbClr val="FF11A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4043095" y="2749191"/>
            <a:ext cx="308500" cy="441340"/>
            <a:chOff x="2528419" y="2833289"/>
            <a:chExt cx="308500" cy="441340"/>
          </a:xfrm>
        </p:grpSpPr>
        <p:sp>
          <p:nvSpPr>
            <p:cNvPr id="26" name="Oval 25"/>
            <p:cNvSpPr/>
            <p:nvPr/>
          </p:nvSpPr>
          <p:spPr>
            <a:xfrm>
              <a:off x="2528419" y="3130613"/>
              <a:ext cx="144016" cy="144016"/>
            </a:xfrm>
            <a:prstGeom prst="ellipse">
              <a:avLst/>
            </a:prstGeom>
            <a:solidFill>
              <a:srgbClr val="FF11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2588133" y="2833289"/>
                  <a:ext cx="248786" cy="369332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FF11AA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he-IL" dirty="0">
                    <a:solidFill>
                      <a:srgbClr val="FF11AA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8133" y="2833289"/>
                  <a:ext cx="248786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r="-21951" b="-65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4892304" y="-1402446"/>
                <a:ext cx="31290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2304" y="-1402446"/>
                <a:ext cx="312906" cy="769441"/>
              </a:xfrm>
              <a:prstGeom prst="rect">
                <a:avLst/>
              </a:prstGeom>
              <a:blipFill rotWithShape="0">
                <a:blip r:embed="rId10"/>
                <a:stretch>
                  <a:fillRect r="-7843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5281574" y="-2331640"/>
                <a:ext cx="31290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1574" y="-2331640"/>
                <a:ext cx="312906" cy="769441"/>
              </a:xfrm>
              <a:prstGeom prst="rect">
                <a:avLst/>
              </a:prstGeom>
              <a:blipFill rotWithShape="0">
                <a:blip r:embed="rId11"/>
                <a:stretch>
                  <a:fillRect r="-5686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/>
          <p:cNvSpPr/>
          <p:nvPr/>
        </p:nvSpPr>
        <p:spPr>
          <a:xfrm>
            <a:off x="4035347" y="1845024"/>
            <a:ext cx="166795" cy="16679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Oval 43"/>
          <p:cNvSpPr/>
          <p:nvPr/>
        </p:nvSpPr>
        <p:spPr>
          <a:xfrm>
            <a:off x="9220365" y="1785980"/>
            <a:ext cx="166795" cy="16679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8544272" y="1881327"/>
            <a:ext cx="676093" cy="13049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6240016" y="4365105"/>
            <a:ext cx="0" cy="1296143"/>
          </a:xfrm>
          <a:prstGeom prst="line">
            <a:avLst/>
          </a:prstGeom>
          <a:ln w="38100">
            <a:solidFill>
              <a:srgbClr val="FF11A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 rot="2684477">
            <a:off x="8430924" y="1915877"/>
            <a:ext cx="226694" cy="229786"/>
            <a:chOff x="3859241" y="2260624"/>
            <a:chExt cx="226694" cy="229786"/>
          </a:xfrm>
        </p:grpSpPr>
        <p:cxnSp>
          <p:nvCxnSpPr>
            <p:cNvPr id="51" name="Straight Connector 50"/>
            <p:cNvCxnSpPr/>
            <p:nvPr/>
          </p:nvCxnSpPr>
          <p:spPr>
            <a:xfrm flipH="1">
              <a:off x="3975620" y="2260624"/>
              <a:ext cx="1247" cy="22978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3859241" y="2375517"/>
              <a:ext cx="226694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/>
          <p:cNvCxnSpPr/>
          <p:nvPr/>
        </p:nvCxnSpPr>
        <p:spPr>
          <a:xfrm>
            <a:off x="6240016" y="4289284"/>
            <a:ext cx="0" cy="811383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 rot="2684477">
            <a:off x="6129047" y="5102502"/>
            <a:ext cx="226694" cy="229786"/>
            <a:chOff x="3859241" y="2260624"/>
            <a:chExt cx="226694" cy="229786"/>
          </a:xfrm>
        </p:grpSpPr>
        <p:cxnSp>
          <p:nvCxnSpPr>
            <p:cNvPr id="54" name="Straight Connector 53"/>
            <p:cNvCxnSpPr/>
            <p:nvPr/>
          </p:nvCxnSpPr>
          <p:spPr>
            <a:xfrm flipH="1">
              <a:off x="3975620" y="2260624"/>
              <a:ext cx="1247" cy="22978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3859241" y="2375517"/>
              <a:ext cx="226694" cy="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9870" y="1642567"/>
            <a:ext cx="4270847" cy="261169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1714" y="1685777"/>
            <a:ext cx="4194802" cy="256519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074506" y="1263845"/>
            <a:ext cx="509326" cy="170452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277897" y="1253307"/>
            <a:ext cx="486320" cy="1735623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le 32"/>
              <p:cNvSpPr/>
              <p:nvPr/>
            </p:nvSpPr>
            <p:spPr>
              <a:xfrm>
                <a:off x="1884495" y="3225959"/>
                <a:ext cx="7962926" cy="1306071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l" rtl="0"/>
                <a:r>
                  <a:rPr lang="en-US" sz="4000" dirty="0" smtClean="0">
                    <a:solidFill>
                      <a:sysClr val="windowText" lastClr="000000"/>
                    </a:solidFill>
                  </a:rPr>
                  <a:t>Can we guarantee </a:t>
                </a:r>
                <a:r>
                  <a:rPr lang="en-US" sz="4000" dirty="0" err="1" smtClean="0">
                    <a:solidFill>
                      <a:schemeClr val="accent4">
                        <a:lumMod val="75000"/>
                      </a:schemeClr>
                    </a:solidFill>
                  </a:rPr>
                  <a:t>liftable</a:t>
                </a:r>
                <a:r>
                  <a:rPr lang="en-US" sz="40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sz="4000" dirty="0" err="1" smtClean="0">
                    <a:solidFill>
                      <a:schemeClr val="accent4">
                        <a:lumMod val="75000"/>
                      </a:schemeClr>
                    </a:solidFill>
                  </a:rPr>
                  <a:t>flattenings</a:t>
                </a:r>
                <a:r>
                  <a:rPr lang="en-US" sz="40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 </a:t>
                </a:r>
                <a:r>
                  <a:rPr lang="en-US" sz="4000" dirty="0" smtClean="0">
                    <a:solidFill>
                      <a:sysClr val="windowText" lastClr="000000"/>
                    </a:solidFill>
                  </a:rPr>
                  <a:t>and </a:t>
                </a:r>
                <a:r>
                  <a:rPr lang="en-US" sz="4000" dirty="0" smtClean="0">
                    <a:solidFill>
                      <a:srgbClr val="CC0099"/>
                    </a:solidFill>
                  </a:rPr>
                  <a:t>bijective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rgbClr val="CC0099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4000" dirty="0" smtClean="0">
                    <a:solidFill>
                      <a:sysClr val="windowText" lastClr="000000"/>
                    </a:solidFill>
                  </a:rPr>
                  <a:t>?</a:t>
                </a:r>
                <a:endParaRPr lang="he-IL" sz="4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3" name="Rounded 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495" y="3225959"/>
                <a:ext cx="7962926" cy="1306071"/>
              </a:xfrm>
              <a:prstGeom prst="roundRect">
                <a:avLst/>
              </a:prstGeom>
              <a:blipFill rotWithShape="0">
                <a:blip r:embed="rId12"/>
                <a:stretch>
                  <a:fillRect l="-1914" t="-8411" b="-210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9881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585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7 L 0.16783 0.3611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85" y="1805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0.16159 0.3641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86" y="1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50"/>
                            </p:stCondLst>
                            <p:childTnLst>
                              <p:par>
                                <p:cTn id="6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4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5760"/>
            <a:ext cx="10972800" cy="1143000"/>
          </a:xfrm>
        </p:spPr>
        <p:txBody>
          <a:bodyPr/>
          <a:lstStyle/>
          <a:p>
            <a:r>
              <a:rPr lang="en-US" u="sng" dirty="0" smtClean="0"/>
              <a:t>We need Surface Maps!</a:t>
            </a:r>
            <a:endParaRPr lang="en-US" u="sng" dirty="0"/>
          </a:p>
        </p:txBody>
      </p:sp>
      <p:grpSp>
        <p:nvGrpSpPr>
          <p:cNvPr id="17" name="Group 16"/>
          <p:cNvGrpSpPr/>
          <p:nvPr/>
        </p:nvGrpSpPr>
        <p:grpSpPr>
          <a:xfrm>
            <a:off x="8358001" y="899833"/>
            <a:ext cx="3399932" cy="2898418"/>
            <a:chOff x="-38322" y="1629358"/>
            <a:chExt cx="3407196" cy="290460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8322" y="1964026"/>
              <a:ext cx="3407196" cy="256994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57054" y="1629358"/>
              <a:ext cx="2014634" cy="396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</a:t>
              </a:r>
              <a:r>
                <a:rPr lang="en-US" dirty="0" err="1"/>
                <a:t>Panozzo</a:t>
              </a:r>
              <a:r>
                <a:rPr lang="en-US" dirty="0"/>
                <a:t> et al. 13]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184232" y="4178483"/>
            <a:ext cx="3726656" cy="2422187"/>
            <a:chOff x="4917819" y="1657854"/>
            <a:chExt cx="3634585" cy="2362344"/>
          </a:xfrm>
        </p:grpSpPr>
        <p:grpSp>
          <p:nvGrpSpPr>
            <p:cNvPr id="5" name="Group 4"/>
            <p:cNvGrpSpPr/>
            <p:nvPr/>
          </p:nvGrpSpPr>
          <p:grpSpPr>
            <a:xfrm>
              <a:off x="4917819" y="2025769"/>
              <a:ext cx="3634585" cy="1994429"/>
              <a:chOff x="1201960" y="2556759"/>
              <a:chExt cx="5315851" cy="2917001"/>
            </a:xfrm>
          </p:grpSpPr>
          <p:pic>
            <p:nvPicPr>
              <p:cNvPr id="6" name="Picture 2" descr="http://www.cs.sunysb.edu/~gu/gallery/RiemannUniformization/bima.jpg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1960" y="2616260"/>
                <a:ext cx="2857500" cy="2857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http://www.cs.sunysb.edu/~gu/gallery/RiemannUniformization/bima.sphere.1.jpg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0311" y="2556759"/>
                <a:ext cx="2857500" cy="2857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6751664" y="1657854"/>
              <a:ext cx="1531891" cy="414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</a:t>
              </a:r>
              <a:r>
                <a:rPr lang="en-US" dirty="0" err="1"/>
                <a:t>Jin</a:t>
              </a:r>
              <a:r>
                <a:rPr lang="en-US" dirty="0"/>
                <a:t> et al. 08]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42305" y="4111225"/>
            <a:ext cx="3646965" cy="2724507"/>
            <a:chOff x="6550816" y="3960802"/>
            <a:chExt cx="3777771" cy="2822228"/>
          </a:xfrm>
        </p:grpSpPr>
        <p:grpSp>
          <p:nvGrpSpPr>
            <p:cNvPr id="18" name="Group 17"/>
            <p:cNvGrpSpPr/>
            <p:nvPr/>
          </p:nvGrpSpPr>
          <p:grpSpPr>
            <a:xfrm>
              <a:off x="6550816" y="3960802"/>
              <a:ext cx="3505537" cy="2822228"/>
              <a:chOff x="611559" y="1417638"/>
              <a:chExt cx="6564821" cy="5285188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11559" y="1417638"/>
                <a:ext cx="3336895" cy="5285188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648105" y="3080074"/>
                <a:ext cx="3528275" cy="2543123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8327462" y="3993266"/>
              <a:ext cx="20011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[Schreiner et al. 04]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11491" y="4178483"/>
            <a:ext cx="3537801" cy="2589992"/>
            <a:chOff x="722968" y="4070604"/>
            <a:chExt cx="3713882" cy="2718899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2968" y="4545898"/>
              <a:ext cx="1271301" cy="220635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09642" y="5099723"/>
              <a:ext cx="1491610" cy="16897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79327" y="4368615"/>
              <a:ext cx="1557523" cy="2420888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926868" y="4070604"/>
              <a:ext cx="2783033" cy="387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[</a:t>
              </a:r>
              <a:r>
                <a:rPr lang="en-US" dirty="0" err="1"/>
                <a:t>Kraevoy</a:t>
              </a:r>
              <a:r>
                <a:rPr lang="en-US" dirty="0"/>
                <a:t> and </a:t>
              </a:r>
              <a:r>
                <a:rPr lang="en-US" dirty="0" err="1"/>
                <a:t>Sheffer</a:t>
              </a:r>
              <a:r>
                <a:rPr lang="en-US" dirty="0"/>
                <a:t> 04]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647728" y="1131229"/>
            <a:ext cx="3857319" cy="2649005"/>
            <a:chOff x="8268411" y="1077575"/>
            <a:chExt cx="3948269" cy="271146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268411" y="1792953"/>
              <a:ext cx="1913736" cy="197482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784494" y="1154496"/>
              <a:ext cx="2432186" cy="2634544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864911" y="1077575"/>
              <a:ext cx="21059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dirty="0" err="1" smtClean="0"/>
                <a:t>Ovsjanikov</a:t>
              </a:r>
              <a:r>
                <a:rPr lang="en-US" dirty="0" smtClean="0"/>
                <a:t> et </a:t>
              </a:r>
              <a:r>
                <a:rPr lang="en-US" dirty="0"/>
                <a:t>al. </a:t>
              </a:r>
              <a:r>
                <a:rPr lang="en-US" dirty="0" smtClean="0"/>
                <a:t>12]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1491" y="1131229"/>
            <a:ext cx="2701886" cy="2518057"/>
            <a:chOff x="241245" y="1138062"/>
            <a:chExt cx="3034868" cy="2828384"/>
          </a:xfrm>
        </p:grpSpPr>
        <p:sp>
          <p:nvSpPr>
            <p:cNvPr id="29" name="TextBox 28"/>
            <p:cNvSpPr txBox="1"/>
            <p:nvPr/>
          </p:nvSpPr>
          <p:spPr>
            <a:xfrm>
              <a:off x="944248" y="1138062"/>
              <a:ext cx="1470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[Kim et al. 11]</a:t>
              </a:r>
              <a:endParaRPr lang="en-US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993" t="23488" r="23607" b="56537"/>
            <a:stretch/>
          </p:blipFill>
          <p:spPr>
            <a:xfrm>
              <a:off x="241245" y="1397498"/>
              <a:ext cx="3034868" cy="2568948"/>
            </a:xfrm>
            <a:prstGeom prst="rect">
              <a:avLst/>
            </a:prstGeom>
          </p:spPr>
        </p:pic>
      </p:grpSp>
      <p:sp>
        <p:nvSpPr>
          <p:cNvPr id="30" name="Rounded Rectangle 29"/>
          <p:cNvSpPr/>
          <p:nvPr/>
        </p:nvSpPr>
        <p:spPr>
          <a:xfrm>
            <a:off x="4713074" y="2043110"/>
            <a:ext cx="3098789" cy="98079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4000" dirty="0" smtClean="0">
                <a:solidFill>
                  <a:sysClr val="windowText" lastClr="000000"/>
                </a:solidFill>
              </a:rPr>
              <a:t>Non-</a:t>
            </a:r>
            <a:r>
              <a:rPr lang="en-US" sz="4000" dirty="0" err="1" smtClean="0">
                <a:solidFill>
                  <a:sysClr val="windowText" lastClr="000000"/>
                </a:solidFill>
              </a:rPr>
              <a:t>bijective</a:t>
            </a:r>
            <a:endParaRPr lang="he-IL" sz="40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156809" y="4834357"/>
            <a:ext cx="6129719" cy="98079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US" sz="4000" dirty="0" err="1" smtClean="0">
                <a:solidFill>
                  <a:sysClr val="windowText" lastClr="000000"/>
                </a:solidFill>
              </a:rPr>
              <a:t>Bijective</a:t>
            </a:r>
            <a:r>
              <a:rPr lang="en-US" sz="4000" dirty="0" smtClean="0">
                <a:solidFill>
                  <a:sysClr val="windowText" lastClr="000000"/>
                </a:solidFill>
              </a:rPr>
              <a:t>, intricate algorithm</a:t>
            </a:r>
            <a:endParaRPr lang="he-IL" sz="4000" dirty="0">
              <a:solidFill>
                <a:sysClr val="windowText" lastClr="000000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3143672" y="3456322"/>
            <a:ext cx="6129719" cy="980790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4000" dirty="0" err="1" smtClean="0">
                <a:solidFill>
                  <a:sysClr val="windowText" lastClr="000000"/>
                </a:solidFill>
              </a:rPr>
              <a:t>Bijective</a:t>
            </a:r>
            <a:r>
              <a:rPr lang="en-US" sz="4000" dirty="0" smtClean="0">
                <a:solidFill>
                  <a:sysClr val="windowText" lastClr="000000"/>
                </a:solidFill>
              </a:rPr>
              <a:t>, </a:t>
            </a:r>
            <a:r>
              <a:rPr lang="en-US" sz="4000" b="1" dirty="0" smtClean="0">
                <a:solidFill>
                  <a:sysClr val="windowText" lastClr="000000"/>
                </a:solidFill>
              </a:rPr>
              <a:t>simple</a:t>
            </a:r>
            <a:r>
              <a:rPr lang="en-US" sz="4000" dirty="0" smtClean="0">
                <a:solidFill>
                  <a:sysClr val="windowText" lastClr="000000"/>
                </a:solidFill>
              </a:rPr>
              <a:t> algorithm</a:t>
            </a:r>
            <a:endParaRPr lang="he-IL" sz="40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45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023">
        <p:fade/>
      </p:transition>
    </mc:Choice>
    <mc:Fallback xmlns="">
      <p:transition spd="med" advTm="180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318" y="1168209"/>
            <a:ext cx="10699210" cy="5001419"/>
          </a:xfrm>
        </p:spPr>
        <p:txBody>
          <a:bodyPr>
            <a:normAutofit/>
          </a:bodyPr>
          <a:lstStyle/>
          <a:p>
            <a:pPr algn="l" rtl="0"/>
            <a:r>
              <a:rPr lang="en-US" sz="2800" dirty="0"/>
              <a:t>If:</a:t>
            </a:r>
          </a:p>
          <a:p>
            <a:pPr lvl="1" algn="l" rtl="0"/>
            <a:r>
              <a:rPr lang="en-US" dirty="0"/>
              <a:t>Initialize from </a:t>
            </a:r>
            <a:r>
              <a:rPr lang="en-US" dirty="0" err="1"/>
              <a:t>liftable</a:t>
            </a:r>
            <a:endParaRPr lang="en-US" dirty="0"/>
          </a:p>
          <a:p>
            <a:pPr lvl="1" algn="l" rtl="0"/>
            <a:r>
              <a:rPr lang="en-US" dirty="0"/>
              <a:t>Deform the </a:t>
            </a:r>
            <a:r>
              <a:rPr lang="en-US" dirty="0" err="1"/>
              <a:t>flattenings</a:t>
            </a:r>
            <a:r>
              <a:rPr lang="en-US" dirty="0"/>
              <a:t> </a:t>
            </a:r>
            <a:r>
              <a:rPr lang="en-US" b="1" dirty="0"/>
              <a:t>continuously</a:t>
            </a:r>
            <a:r>
              <a:rPr lang="en-US" dirty="0"/>
              <a:t>, with </a:t>
            </a:r>
            <a:r>
              <a:rPr lang="en-US" b="1" dirty="0"/>
              <a:t>local </a:t>
            </a:r>
            <a:r>
              <a:rPr lang="en-US" b="1" dirty="0" err="1"/>
              <a:t>injectivity</a:t>
            </a:r>
            <a:endParaRPr lang="en-US" b="1" dirty="0"/>
          </a:p>
          <a:p>
            <a:pPr algn="l" rtl="0"/>
            <a:r>
              <a:rPr lang="en-US" sz="2800" dirty="0"/>
              <a:t>Then:</a:t>
            </a:r>
          </a:p>
          <a:p>
            <a:pPr lvl="1" algn="l" rtl="0"/>
            <a:r>
              <a:rPr lang="en-US" dirty="0"/>
              <a:t>Still </a:t>
            </a:r>
            <a:r>
              <a:rPr lang="en-US" dirty="0" err="1"/>
              <a:t>liftable</a:t>
            </a:r>
            <a:endParaRPr lang="en-US" dirty="0"/>
          </a:p>
          <a:p>
            <a:pPr algn="l" rtl="0"/>
            <a:endParaRPr lang="en-US" sz="2800" dirty="0"/>
          </a:p>
          <a:p>
            <a:pPr algn="l" rtl="0"/>
            <a:endParaRPr lang="en-US" sz="2800" dirty="0"/>
          </a:p>
          <a:p>
            <a:pPr algn="l" rtl="0"/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389" y="102210"/>
            <a:ext cx="9073008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Theorem</a:t>
            </a:r>
            <a:r>
              <a:rPr lang="en-US" dirty="0" smtClean="0"/>
              <a:t>: </a:t>
            </a:r>
            <a:r>
              <a:rPr lang="en-US" dirty="0" err="1" smtClean="0"/>
              <a:t>Homotopy</a:t>
            </a:r>
            <a:r>
              <a:rPr lang="en-US" dirty="0" smtClean="0"/>
              <a:t> preserves </a:t>
            </a:r>
            <a:r>
              <a:rPr lang="en-US" dirty="0" err="1" smtClean="0"/>
              <a:t>liftability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7" t="15155" r="17836" b="12927"/>
          <a:stretch/>
        </p:blipFill>
        <p:spPr bwMode="auto">
          <a:xfrm>
            <a:off x="3089422" y="5510543"/>
            <a:ext cx="1628941" cy="116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1" t="11206" r="13582" b="9713"/>
          <a:stretch/>
        </p:blipFill>
        <p:spPr bwMode="auto">
          <a:xfrm>
            <a:off x="4801305" y="5449551"/>
            <a:ext cx="1843158" cy="128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8" t="11297" r="13023" b="9713"/>
          <a:stretch/>
        </p:blipFill>
        <p:spPr bwMode="auto">
          <a:xfrm>
            <a:off x="8689737" y="5456986"/>
            <a:ext cx="1872208" cy="1279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7" t="11154" r="12578" b="9231"/>
          <a:stretch/>
        </p:blipFill>
        <p:spPr bwMode="auto">
          <a:xfrm>
            <a:off x="6743627" y="5445227"/>
            <a:ext cx="1884304" cy="128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3017056" y="6169628"/>
            <a:ext cx="141469" cy="720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4750564" y="6169628"/>
            <a:ext cx="141469" cy="720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6674345" y="6169628"/>
            <a:ext cx="141469" cy="720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8627934" y="6169628"/>
            <a:ext cx="141469" cy="720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112237" y="2401765"/>
            <a:ext cx="4819269" cy="3633843"/>
            <a:chOff x="2588236" y="2401764"/>
            <a:chExt cx="4819269" cy="363384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087"/>
            <a:stretch/>
          </p:blipFill>
          <p:spPr>
            <a:xfrm>
              <a:off x="2588236" y="2562973"/>
              <a:ext cx="2302401" cy="312556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931" t="-936" r="-2468" b="936"/>
            <a:stretch/>
          </p:blipFill>
          <p:spPr>
            <a:xfrm>
              <a:off x="4504642" y="2401764"/>
              <a:ext cx="2902863" cy="3633843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74" t="-516" r="54773" b="516"/>
          <a:stretch/>
        </p:blipFill>
        <p:spPr>
          <a:xfrm>
            <a:off x="4100396" y="2585434"/>
            <a:ext cx="2241712" cy="30910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76" b="20596"/>
          <a:stretch/>
        </p:blipFill>
        <p:spPr>
          <a:xfrm>
            <a:off x="5998394" y="2469791"/>
            <a:ext cx="3059915" cy="2831417"/>
          </a:xfrm>
          <a:prstGeom prst="rect">
            <a:avLst/>
          </a:prstGeom>
        </p:spPr>
      </p:pic>
      <p:sp>
        <p:nvSpPr>
          <p:cNvPr id="15" name="Arc 14"/>
          <p:cNvSpPr/>
          <p:nvPr/>
        </p:nvSpPr>
        <p:spPr>
          <a:xfrm>
            <a:off x="7437452" y="4125754"/>
            <a:ext cx="2295828" cy="2295828"/>
          </a:xfrm>
          <a:prstGeom prst="arc">
            <a:avLst>
              <a:gd name="adj1" fmla="val 16332238"/>
              <a:gd name="adj2" fmla="val 0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4" name="Group 3"/>
          <p:cNvGrpSpPr/>
          <p:nvPr/>
        </p:nvGrpSpPr>
        <p:grpSpPr>
          <a:xfrm>
            <a:off x="1406389" y="5116542"/>
            <a:ext cx="1895840" cy="1619796"/>
            <a:chOff x="1406389" y="5116542"/>
            <a:chExt cx="1895840" cy="1619796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 rotWithShape="1"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37" t="10930" r="23601" b="9621"/>
            <a:stretch/>
          </p:blipFill>
          <p:spPr bwMode="auto">
            <a:xfrm>
              <a:off x="1704964" y="5449548"/>
              <a:ext cx="1298691" cy="1286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406389" y="5116542"/>
              <a:ext cx="1895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Tutte’s</a:t>
              </a:r>
              <a:r>
                <a:rPr lang="en-US" dirty="0" smtClean="0"/>
                <a:t> embedding</a:t>
              </a:r>
              <a:endParaRPr lang="en-US" dirty="0"/>
            </a:p>
          </p:txBody>
        </p:sp>
      </p:grpSp>
      <p:sp>
        <p:nvSpPr>
          <p:cNvPr id="31" name="Title 1"/>
          <p:cNvSpPr txBox="1">
            <a:spLocks/>
          </p:cNvSpPr>
          <p:nvPr/>
        </p:nvSpPr>
        <p:spPr>
          <a:xfrm>
            <a:off x="2307474" y="3848658"/>
            <a:ext cx="7381840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1" anchor="ctr">
            <a:normAutofit fontScale="92500" lnSpcReduction="20000"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Our optimization produces a locally injective </a:t>
            </a:r>
            <a:r>
              <a:rPr lang="en-US" dirty="0" err="1" smtClean="0"/>
              <a:t>homotopy</a:t>
            </a:r>
            <a:r>
              <a:rPr lang="en-US" dirty="0" smtClean="0"/>
              <a:t>!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268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3241">
        <p:fade/>
      </p:transition>
    </mc:Choice>
    <mc:Fallback xmlns="">
      <p:transition spd="med" advTm="332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26" grpId="0" animBg="1"/>
      <p:bldP spid="27" grpId="0" animBg="1"/>
      <p:bldP spid="28" grpId="0" animBg="1"/>
      <p:bldP spid="15" grpId="0" animBg="1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0" t="-177" r="25582" b="177"/>
          <a:stretch/>
        </p:blipFill>
        <p:spPr>
          <a:xfrm>
            <a:off x="6128176" y="2157759"/>
            <a:ext cx="2738486" cy="28928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pipeline</a:t>
            </a:r>
            <a:endParaRPr lang="en-US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91344" y="2250597"/>
            <a:ext cx="11792882" cy="4015845"/>
            <a:chOff x="1653599" y="2415094"/>
            <a:chExt cx="9032417" cy="307582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" t="52615" r="518" b="-121"/>
            <a:stretch/>
          </p:blipFill>
          <p:spPr>
            <a:xfrm>
              <a:off x="8338518" y="2508845"/>
              <a:ext cx="2347498" cy="18150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4" t="385" r="-3214" b="49543"/>
            <a:stretch/>
          </p:blipFill>
          <p:spPr>
            <a:xfrm>
              <a:off x="1653599" y="2463031"/>
              <a:ext cx="2372477" cy="190665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772086" y="4558446"/>
              <a:ext cx="1760954" cy="353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Bijection</a:t>
              </a:r>
              <a:r>
                <a:rPr lang="en-US" sz="2400" b="1" dirty="0"/>
                <a:t> Lifting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772412" y="4571557"/>
              <a:ext cx="2982303" cy="919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Homotopical</a:t>
              </a:r>
              <a:r>
                <a:rPr lang="en-US" sz="2400" b="1" dirty="0"/>
                <a:t> optimization</a:t>
              </a:r>
            </a:p>
            <a:p>
              <a:pPr algn="ctr"/>
              <a:r>
                <a:rPr lang="en-US" sz="2400" b="1" dirty="0"/>
                <a:t>of isometric </a:t>
              </a:r>
              <a:r>
                <a:rPr lang="en-US" sz="2400" b="1" dirty="0" smtClean="0"/>
                <a:t>distortion</a:t>
              </a:r>
            </a:p>
            <a:p>
              <a:pPr algn="ctr"/>
              <a:r>
                <a:rPr lang="en-US" sz="2400" b="1" dirty="0" smtClean="0">
                  <a:solidFill>
                    <a:srgbClr val="00CC00"/>
                  </a:solidFill>
                </a:rPr>
                <a:t>(see paper)</a:t>
              </a:r>
              <a:endParaRPr lang="en-US" sz="2400" b="1" dirty="0">
                <a:solidFill>
                  <a:srgbClr val="00CC00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026076" y="2415094"/>
              <a:ext cx="1977071" cy="1874543"/>
              <a:chOff x="3106011" y="1594099"/>
              <a:chExt cx="1134626" cy="1075786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90" t="37650" r="50000" b="10133"/>
              <a:stretch/>
            </p:blipFill>
            <p:spPr bwMode="auto">
              <a:xfrm>
                <a:off x="3106011" y="1907524"/>
                <a:ext cx="702227" cy="762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328" t="19762" r="11332" b="7242"/>
              <a:stretch/>
            </p:blipFill>
            <p:spPr bwMode="auto">
              <a:xfrm>
                <a:off x="3681437" y="1594099"/>
                <a:ext cx="559200" cy="1065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4333371" y="4564615"/>
              <a:ext cx="1225563" cy="353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Cut meshes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11743" y="4512279"/>
              <a:ext cx="635004" cy="353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Input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509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8097">
        <p14:flythrough dir="out"/>
      </p:transition>
    </mc:Choice>
    <mc:Fallback xmlns="">
      <p:transition spd="slow" advTm="809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0" t="-177" r="25582" b="177"/>
          <a:stretch/>
        </p:blipFill>
        <p:spPr>
          <a:xfrm>
            <a:off x="6128176" y="2157759"/>
            <a:ext cx="2738486" cy="28928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8714" y="2142964"/>
            <a:ext cx="3125497" cy="33757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pipeline</a:t>
            </a:r>
            <a:endParaRPr lang="en-US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91344" y="2250597"/>
            <a:ext cx="11792882" cy="4015845"/>
            <a:chOff x="1653599" y="2415094"/>
            <a:chExt cx="9032417" cy="307582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" t="52615" r="518" b="-121"/>
            <a:stretch/>
          </p:blipFill>
          <p:spPr>
            <a:xfrm>
              <a:off x="8338518" y="2508845"/>
              <a:ext cx="2347498" cy="18150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4" t="385" r="-3214" b="49543"/>
            <a:stretch/>
          </p:blipFill>
          <p:spPr>
            <a:xfrm>
              <a:off x="1653599" y="2463031"/>
              <a:ext cx="2372477" cy="190665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772086" y="4558446"/>
              <a:ext cx="1760954" cy="353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Bijection</a:t>
              </a:r>
              <a:r>
                <a:rPr lang="en-US" sz="2400" b="1" dirty="0"/>
                <a:t> Lifting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772412" y="4571557"/>
              <a:ext cx="2982303" cy="919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Homotopical</a:t>
              </a:r>
              <a:r>
                <a:rPr lang="en-US" sz="2400" b="1" dirty="0"/>
                <a:t> optimization</a:t>
              </a:r>
            </a:p>
            <a:p>
              <a:pPr algn="ctr"/>
              <a:r>
                <a:rPr lang="en-US" sz="2400" b="1" dirty="0"/>
                <a:t>of isometric </a:t>
              </a:r>
              <a:r>
                <a:rPr lang="en-US" sz="2400" b="1" dirty="0" smtClean="0"/>
                <a:t>distortion</a:t>
              </a:r>
            </a:p>
            <a:p>
              <a:pPr algn="ctr"/>
              <a:r>
                <a:rPr lang="en-US" sz="2400" b="1" dirty="0" smtClean="0">
                  <a:solidFill>
                    <a:srgbClr val="00CC00"/>
                  </a:solidFill>
                </a:rPr>
                <a:t>(see paper)</a:t>
              </a:r>
              <a:endParaRPr lang="en-US" sz="2400" b="1" dirty="0">
                <a:solidFill>
                  <a:srgbClr val="00CC00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026076" y="2415094"/>
              <a:ext cx="1977071" cy="1874543"/>
              <a:chOff x="3106011" y="1594099"/>
              <a:chExt cx="1134626" cy="1075786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90" t="37650" r="50000" b="10133"/>
              <a:stretch/>
            </p:blipFill>
            <p:spPr bwMode="auto">
              <a:xfrm>
                <a:off x="3106011" y="1907524"/>
                <a:ext cx="702227" cy="762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328" t="19762" r="11332" b="7242"/>
              <a:stretch/>
            </p:blipFill>
            <p:spPr bwMode="auto">
              <a:xfrm>
                <a:off x="3681437" y="1594099"/>
                <a:ext cx="559200" cy="1065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4333371" y="4564615"/>
              <a:ext cx="1225563" cy="353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Cut meshes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11743" y="4512279"/>
              <a:ext cx="635004" cy="353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Input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8404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">
        <p:fade/>
      </p:transition>
    </mc:Choice>
    <mc:Fallback xmlns="">
      <p:transition spd="med" advTm="2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0" t="-177" r="25582" b="177"/>
          <a:stretch/>
        </p:blipFill>
        <p:spPr>
          <a:xfrm>
            <a:off x="6128176" y="2157759"/>
            <a:ext cx="2738486" cy="28928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11404" y="2142964"/>
            <a:ext cx="2726519" cy="33757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pipeline</a:t>
            </a:r>
            <a:endParaRPr lang="en-US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91344" y="2250597"/>
            <a:ext cx="11792882" cy="4015845"/>
            <a:chOff x="1653599" y="2415094"/>
            <a:chExt cx="9032417" cy="307582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" t="52615" r="518" b="-121"/>
            <a:stretch/>
          </p:blipFill>
          <p:spPr>
            <a:xfrm>
              <a:off x="8338518" y="2508845"/>
              <a:ext cx="2347498" cy="18150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4" t="385" r="-3214" b="49543"/>
            <a:stretch/>
          </p:blipFill>
          <p:spPr>
            <a:xfrm>
              <a:off x="1653599" y="2463031"/>
              <a:ext cx="2372477" cy="190665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772086" y="4558446"/>
              <a:ext cx="1760954" cy="353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Bijection</a:t>
              </a:r>
              <a:r>
                <a:rPr lang="en-US" sz="2400" b="1" dirty="0"/>
                <a:t> Lifting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772412" y="4571557"/>
              <a:ext cx="2982303" cy="919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Homotopical</a:t>
              </a:r>
              <a:r>
                <a:rPr lang="en-US" sz="2400" b="1" dirty="0"/>
                <a:t> optimization</a:t>
              </a:r>
            </a:p>
            <a:p>
              <a:pPr algn="ctr"/>
              <a:r>
                <a:rPr lang="en-US" sz="2400" b="1" dirty="0"/>
                <a:t>of isometric </a:t>
              </a:r>
              <a:r>
                <a:rPr lang="en-US" sz="2400" b="1" dirty="0" smtClean="0"/>
                <a:t>distortion</a:t>
              </a:r>
            </a:p>
            <a:p>
              <a:pPr algn="ctr"/>
              <a:r>
                <a:rPr lang="en-US" sz="2400" b="1" dirty="0" smtClean="0">
                  <a:solidFill>
                    <a:srgbClr val="00CC00"/>
                  </a:solidFill>
                </a:rPr>
                <a:t>(see paper)</a:t>
              </a:r>
              <a:endParaRPr lang="en-US" sz="2400" b="1" dirty="0">
                <a:solidFill>
                  <a:srgbClr val="00CC00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026076" y="2415094"/>
              <a:ext cx="1977071" cy="1874543"/>
              <a:chOff x="3106011" y="1594099"/>
              <a:chExt cx="1134626" cy="1075786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90" t="37650" r="50000" b="10133"/>
              <a:stretch/>
            </p:blipFill>
            <p:spPr bwMode="auto">
              <a:xfrm>
                <a:off x="3106011" y="1907524"/>
                <a:ext cx="702227" cy="762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328" t="19762" r="11332" b="7242"/>
              <a:stretch/>
            </p:blipFill>
            <p:spPr bwMode="auto">
              <a:xfrm>
                <a:off x="3681437" y="1594099"/>
                <a:ext cx="559200" cy="1065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4333371" y="4564615"/>
              <a:ext cx="1225563" cy="353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Cut meshes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11743" y="4512279"/>
              <a:ext cx="635004" cy="353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Input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2420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">
        <p:fade/>
      </p:transition>
    </mc:Choice>
    <mc:Fallback xmlns="">
      <p:transition spd="med" advTm="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51984" y="2142964"/>
            <a:ext cx="3125497" cy="41234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0" t="-177" r="25582" b="177"/>
          <a:stretch/>
        </p:blipFill>
        <p:spPr>
          <a:xfrm>
            <a:off x="6128176" y="2157759"/>
            <a:ext cx="2738486" cy="28928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pipeline</a:t>
            </a:r>
            <a:endParaRPr lang="en-US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91344" y="2250597"/>
            <a:ext cx="11792882" cy="4015845"/>
            <a:chOff x="1653599" y="2415094"/>
            <a:chExt cx="9032417" cy="307582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" t="52615" r="518" b="-121"/>
            <a:stretch/>
          </p:blipFill>
          <p:spPr>
            <a:xfrm>
              <a:off x="8338518" y="2508845"/>
              <a:ext cx="2347498" cy="18150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4" t="385" r="-3214" b="49543"/>
            <a:stretch/>
          </p:blipFill>
          <p:spPr>
            <a:xfrm>
              <a:off x="1653599" y="2463031"/>
              <a:ext cx="2372477" cy="190665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772086" y="4558446"/>
              <a:ext cx="1760954" cy="353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Bijection</a:t>
              </a:r>
              <a:r>
                <a:rPr lang="en-US" sz="2400" b="1" dirty="0"/>
                <a:t> Lifting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772412" y="4571557"/>
              <a:ext cx="2982303" cy="919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Homotopical</a:t>
              </a:r>
              <a:r>
                <a:rPr lang="en-US" sz="2400" b="1" dirty="0"/>
                <a:t> optimization</a:t>
              </a:r>
            </a:p>
            <a:p>
              <a:pPr algn="ctr"/>
              <a:r>
                <a:rPr lang="en-US" sz="2400" b="1" dirty="0"/>
                <a:t>of isometric </a:t>
              </a:r>
              <a:r>
                <a:rPr lang="en-US" sz="2400" b="1" dirty="0" smtClean="0"/>
                <a:t>distortion</a:t>
              </a:r>
            </a:p>
            <a:p>
              <a:pPr algn="ctr"/>
              <a:r>
                <a:rPr lang="en-US" sz="2400" b="1" dirty="0" smtClean="0">
                  <a:solidFill>
                    <a:srgbClr val="00CC00"/>
                  </a:solidFill>
                </a:rPr>
                <a:t>(see paper)</a:t>
              </a:r>
              <a:endParaRPr lang="en-US" sz="2400" b="1" dirty="0">
                <a:solidFill>
                  <a:srgbClr val="00CC00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026076" y="2415094"/>
              <a:ext cx="1977071" cy="1874543"/>
              <a:chOff x="3106011" y="1594099"/>
              <a:chExt cx="1134626" cy="1075786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90" t="37650" r="50000" b="10133"/>
              <a:stretch/>
            </p:blipFill>
            <p:spPr bwMode="auto">
              <a:xfrm>
                <a:off x="3106011" y="1907524"/>
                <a:ext cx="702227" cy="762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328" t="19762" r="11332" b="7242"/>
              <a:stretch/>
            </p:blipFill>
            <p:spPr bwMode="auto">
              <a:xfrm>
                <a:off x="3681437" y="1594099"/>
                <a:ext cx="559200" cy="1065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4333371" y="4564615"/>
              <a:ext cx="1225563" cy="353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Cut meshes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11743" y="4512279"/>
              <a:ext cx="635004" cy="353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Input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8131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41">
        <p:fade/>
      </p:transition>
    </mc:Choice>
    <mc:Fallback xmlns="">
      <p:transition spd="med" advTm="1504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48329" y="2142964"/>
            <a:ext cx="2935898" cy="33757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0" t="-177" r="25582" b="177"/>
          <a:stretch/>
        </p:blipFill>
        <p:spPr>
          <a:xfrm>
            <a:off x="6128176" y="2157759"/>
            <a:ext cx="2738486" cy="28928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Full pipeline</a:t>
            </a:r>
            <a:endParaRPr lang="en-US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91344" y="2250597"/>
            <a:ext cx="11792882" cy="4015845"/>
            <a:chOff x="1653599" y="2415094"/>
            <a:chExt cx="9032417" cy="307582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" t="52615" r="518" b="-121"/>
            <a:stretch/>
          </p:blipFill>
          <p:spPr>
            <a:xfrm>
              <a:off x="8338518" y="2508845"/>
              <a:ext cx="2347498" cy="181502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4" t="385" r="-3214" b="49543"/>
            <a:stretch/>
          </p:blipFill>
          <p:spPr>
            <a:xfrm>
              <a:off x="1653599" y="2463031"/>
              <a:ext cx="2372477" cy="190665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8772086" y="4558446"/>
              <a:ext cx="1760954" cy="353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Bijection</a:t>
              </a:r>
              <a:r>
                <a:rPr lang="en-US" sz="2400" b="1" dirty="0"/>
                <a:t> Lifting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772412" y="4571557"/>
              <a:ext cx="2982303" cy="919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/>
                <a:t>Homotopical</a:t>
              </a:r>
              <a:r>
                <a:rPr lang="en-US" sz="2400" b="1" dirty="0"/>
                <a:t> optimization</a:t>
              </a:r>
            </a:p>
            <a:p>
              <a:pPr algn="ctr"/>
              <a:r>
                <a:rPr lang="en-US" sz="2400" b="1" dirty="0"/>
                <a:t>of isometric </a:t>
              </a:r>
              <a:r>
                <a:rPr lang="en-US" sz="2400" b="1" dirty="0" smtClean="0"/>
                <a:t>distortion</a:t>
              </a:r>
            </a:p>
            <a:p>
              <a:pPr algn="ctr"/>
              <a:r>
                <a:rPr lang="en-US" sz="2400" b="1" dirty="0" smtClean="0">
                  <a:solidFill>
                    <a:srgbClr val="00CC00"/>
                  </a:solidFill>
                </a:rPr>
                <a:t>(see paper)</a:t>
              </a:r>
              <a:endParaRPr lang="en-US" sz="2400" b="1" dirty="0">
                <a:solidFill>
                  <a:srgbClr val="00CC00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026076" y="2415094"/>
              <a:ext cx="1977071" cy="1874543"/>
              <a:chOff x="3106011" y="1594099"/>
              <a:chExt cx="1134626" cy="1075786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90" t="37650" r="50000" b="10133"/>
              <a:stretch/>
            </p:blipFill>
            <p:spPr bwMode="auto">
              <a:xfrm>
                <a:off x="3106011" y="1907524"/>
                <a:ext cx="702227" cy="7623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328" t="19762" r="11332" b="7242"/>
              <a:stretch/>
            </p:blipFill>
            <p:spPr bwMode="auto">
              <a:xfrm>
                <a:off x="3681437" y="1594099"/>
                <a:ext cx="559200" cy="1065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4333371" y="4564615"/>
              <a:ext cx="1225563" cy="353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Cut meshes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11743" y="4512279"/>
              <a:ext cx="635004" cy="353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Input</a:t>
              </a:r>
            </a:p>
          </p:txBody>
        </p:sp>
      </p:grpSp>
      <p:sp>
        <p:nvSpPr>
          <p:cNvPr id="17" name="Title 1"/>
          <p:cNvSpPr txBox="1">
            <a:spLocks/>
          </p:cNvSpPr>
          <p:nvPr/>
        </p:nvSpPr>
        <p:spPr>
          <a:xfrm rot="20974585">
            <a:off x="1895843" y="2909191"/>
            <a:ext cx="7805204" cy="1143000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1" anchor="ctr">
            <a:normAutofit fontScale="92500" lnSpcReduction="20000"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Guaranteed to produce a </a:t>
            </a:r>
            <a:r>
              <a:rPr lang="en-US" dirty="0" err="1"/>
              <a:t>bijective</a:t>
            </a:r>
            <a:r>
              <a:rPr lang="en-US" dirty="0"/>
              <a:t> mapping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523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88">
        <p:fade/>
      </p:transition>
    </mc:Choice>
    <mc:Fallback xmlns="">
      <p:transition spd="med" advTm="105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560" y="2708922"/>
            <a:ext cx="8229600" cy="876315"/>
          </a:xfrm>
        </p:spPr>
        <p:txBody>
          <a:bodyPr>
            <a:noAutofit/>
          </a:bodyPr>
          <a:lstStyle/>
          <a:p>
            <a:r>
              <a:rPr lang="en-US" sz="9600" dirty="0" smtClean="0"/>
              <a:t>Results…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280439480"/>
      </p:ext>
    </p:extLst>
  </p:cSld>
  <p:clrMapOvr>
    <a:masterClrMapping/>
  </p:clrMapOvr>
  <p:transition spd="slow" advTm="1142"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56339" y="1249597"/>
            <a:ext cx="1098378" cy="52321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SCAPE</a:t>
            </a:r>
            <a:endParaRPr lang="he-IL" sz="2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3432" y="1249597"/>
            <a:ext cx="1168461" cy="52321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Source</a:t>
            </a:r>
            <a:endParaRPr lang="he-IL" sz="2800" dirty="0">
              <a:solidFill>
                <a:srgbClr val="00B0F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536" y="32408"/>
            <a:ext cx="8229600" cy="876315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Isometric dataset – </a:t>
            </a:r>
            <a:r>
              <a:rPr lang="en-US" dirty="0"/>
              <a:t>SCAPE </a:t>
            </a:r>
            <a:r>
              <a:rPr lang="en-US" sz="3100" dirty="0"/>
              <a:t>[</a:t>
            </a:r>
            <a:r>
              <a:rPr lang="en-US" sz="3100" dirty="0" err="1"/>
              <a:t>Anguelov</a:t>
            </a:r>
            <a:r>
              <a:rPr lang="en-US" sz="3100" dirty="0"/>
              <a:t> 04-05]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531500" y="1231929"/>
            <a:ext cx="4692515" cy="4596384"/>
            <a:chOff x="7576126" y="1856952"/>
            <a:chExt cx="4692515" cy="45963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45" t="75679"/>
            <a:stretch/>
          </p:blipFill>
          <p:spPr>
            <a:xfrm>
              <a:off x="7576126" y="2492896"/>
              <a:ext cx="4502033" cy="173182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679" r="52697"/>
            <a:stretch/>
          </p:blipFill>
          <p:spPr>
            <a:xfrm>
              <a:off x="7600573" y="4450668"/>
              <a:ext cx="4668068" cy="200266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389478" y="1856952"/>
              <a:ext cx="862159" cy="52321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2800" dirty="0">
                  <a:solidFill>
                    <a:srgbClr val="00CC00"/>
                  </a:solidFill>
                </a:rPr>
                <a:t>Ours</a:t>
              </a:r>
              <a:endParaRPr lang="he-IL" sz="2800" dirty="0">
                <a:solidFill>
                  <a:srgbClr val="00CC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344472" y="1870565"/>
              <a:ext cx="1098379" cy="52321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SCAPE</a:t>
              </a:r>
              <a:endParaRPr lang="he-IL" sz="28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5" t="2750" r="28507" b="2750"/>
          <a:stretch/>
        </p:blipFill>
        <p:spPr>
          <a:xfrm>
            <a:off x="33014" y="1635929"/>
            <a:ext cx="2933969" cy="51775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9" t="1662" r="24998" b="2790"/>
          <a:stretch/>
        </p:blipFill>
        <p:spPr>
          <a:xfrm>
            <a:off x="2438874" y="1563774"/>
            <a:ext cx="2991498" cy="52351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t="2750" r="27572"/>
          <a:stretch/>
        </p:blipFill>
        <p:spPr>
          <a:xfrm>
            <a:off x="-21522" y="1634366"/>
            <a:ext cx="3049027" cy="532830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8" t="2750" r="25704" b="1701"/>
          <a:stretch/>
        </p:blipFill>
        <p:spPr>
          <a:xfrm>
            <a:off x="2445545" y="1623769"/>
            <a:ext cx="2933969" cy="5235121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727848" y="1249597"/>
            <a:ext cx="3028028" cy="5562362"/>
            <a:chOff x="4727848" y="1249597"/>
            <a:chExt cx="3028028" cy="5562362"/>
          </a:xfrm>
        </p:grpSpPr>
        <p:sp>
          <p:nvSpPr>
            <p:cNvPr id="4" name="TextBox 3"/>
            <p:cNvSpPr txBox="1"/>
            <p:nvPr/>
          </p:nvSpPr>
          <p:spPr>
            <a:xfrm>
              <a:off x="5807968" y="1249597"/>
              <a:ext cx="862158" cy="523219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2800" dirty="0">
                  <a:solidFill>
                    <a:srgbClr val="00CC00"/>
                  </a:solidFill>
                </a:rPr>
                <a:t>Ours</a:t>
              </a:r>
              <a:endParaRPr lang="he-IL" sz="2800" dirty="0">
                <a:solidFill>
                  <a:srgbClr val="00CC00"/>
                </a:solidFill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5" t="3328" r="23829" b="2173"/>
            <a:stretch/>
          </p:blipFill>
          <p:spPr>
            <a:xfrm>
              <a:off x="4727848" y="1634366"/>
              <a:ext cx="3028028" cy="517759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6149366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2112">
        <p15:prstTrans prst="prestige"/>
      </p:transition>
    </mc:Choice>
    <mc:Fallback xmlns="">
      <p:transition spd="slow" advTm="321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504" y="216024"/>
            <a:ext cx="8928992" cy="764704"/>
          </a:xfrm>
        </p:spPr>
        <p:txBody>
          <a:bodyPr>
            <a:normAutofit fontScale="90000"/>
          </a:bodyPr>
          <a:lstStyle/>
          <a:p>
            <a:pPr rtl="0"/>
            <a:r>
              <a:rPr lang="en-US" dirty="0" smtClean="0"/>
              <a:t>Non-isometric dataset – SHREC07 </a:t>
            </a:r>
            <a:r>
              <a:rPr lang="en-US" sz="3100" dirty="0" smtClean="0"/>
              <a:t>[Giorgi 07]</a:t>
            </a:r>
            <a:endParaRPr lang="en-US" sz="3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2" t="39387" r="2352" b="35246"/>
          <a:stretch/>
        </p:blipFill>
        <p:spPr>
          <a:xfrm>
            <a:off x="4504215" y="4979675"/>
            <a:ext cx="4040057" cy="14016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18969" r="64175" b="16014"/>
          <a:stretch/>
        </p:blipFill>
        <p:spPr>
          <a:xfrm>
            <a:off x="6038501" y="1032348"/>
            <a:ext cx="2965312" cy="3034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49" t="32268" r="6827" b="20447"/>
          <a:stretch/>
        </p:blipFill>
        <p:spPr>
          <a:xfrm>
            <a:off x="8400564" y="1383711"/>
            <a:ext cx="3768194" cy="26213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9" r="62359"/>
          <a:stretch/>
        </p:blipFill>
        <p:spPr>
          <a:xfrm>
            <a:off x="304301" y="3054061"/>
            <a:ext cx="1112976" cy="38748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8" r="10087"/>
          <a:stretch/>
        </p:blipFill>
        <p:spPr>
          <a:xfrm>
            <a:off x="1483072" y="2242964"/>
            <a:ext cx="2198499" cy="4738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8" r="59450" b="23141"/>
          <a:stretch/>
        </p:blipFill>
        <p:spPr>
          <a:xfrm>
            <a:off x="328864" y="893379"/>
            <a:ext cx="2544692" cy="13837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89" t="33768" r="1357" b="29794"/>
          <a:stretch/>
        </p:blipFill>
        <p:spPr>
          <a:xfrm>
            <a:off x="2423861" y="1115756"/>
            <a:ext cx="2765823" cy="1279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1" r="51184"/>
          <a:stretch/>
        </p:blipFill>
        <p:spPr>
          <a:xfrm>
            <a:off x="8303256" y="3889432"/>
            <a:ext cx="2041216" cy="30672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63" t="2218" r="-1588" b="-2218"/>
          <a:stretch/>
        </p:blipFill>
        <p:spPr>
          <a:xfrm>
            <a:off x="10307251" y="3889432"/>
            <a:ext cx="2041216" cy="30672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35"/>
          <a:stretch/>
        </p:blipFill>
        <p:spPr>
          <a:xfrm>
            <a:off x="2863320" y="2115903"/>
            <a:ext cx="2718226" cy="30554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7" t="-2371" r="1942" b="2371"/>
          <a:stretch/>
        </p:blipFill>
        <p:spPr>
          <a:xfrm>
            <a:off x="5369393" y="2253346"/>
            <a:ext cx="2379452" cy="30554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" t="37818" r="58263" b="28376"/>
          <a:stretch/>
        </p:blipFill>
        <p:spPr>
          <a:xfrm>
            <a:off x="3017735" y="5301208"/>
            <a:ext cx="3404016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6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999">
        <p:fade/>
      </p:transition>
    </mc:Choice>
    <mc:Fallback xmlns="">
      <p:transition spd="med" advTm="1799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504" y="1"/>
            <a:ext cx="8928992" cy="764704"/>
          </a:xfrm>
        </p:spPr>
        <p:txBody>
          <a:bodyPr>
            <a:normAutofit/>
          </a:bodyPr>
          <a:lstStyle/>
          <a:p>
            <a:pPr rtl="0"/>
            <a:r>
              <a:rPr lang="en-US" dirty="0" smtClean="0"/>
              <a:t>Extreme</a:t>
            </a:r>
            <a:endParaRPr lang="en-US" sz="3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12"/>
          <a:stretch/>
        </p:blipFill>
        <p:spPr>
          <a:xfrm>
            <a:off x="5375920" y="620688"/>
            <a:ext cx="6585962" cy="64838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4" r="18101"/>
          <a:stretch/>
        </p:blipFill>
        <p:spPr>
          <a:xfrm>
            <a:off x="2279576" y="190661"/>
            <a:ext cx="1880090" cy="663180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327343" y="603568"/>
            <a:ext cx="7521185" cy="1673304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531734" y="6309320"/>
            <a:ext cx="3556201" cy="25268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35607" y="4077072"/>
            <a:ext cx="5200753" cy="230425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769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668">
        <p:fade/>
      </p:transition>
    </mc:Choice>
    <mc:Fallback xmlns="">
      <p:transition spd="med" advTm="146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1384" y="1388777"/>
                <a:ext cx="8229600" cy="4525963"/>
              </a:xfrm>
            </p:spPr>
            <p:txBody>
              <a:bodyPr/>
              <a:lstStyle/>
              <a:p>
                <a:pPr algn="l" rtl="0"/>
                <a:r>
                  <a:rPr lang="en-US" dirty="0" smtClean="0">
                    <a:solidFill>
                      <a:srgbClr val="FF0000"/>
                    </a:solidFill>
                  </a:rPr>
                  <a:t>Input:</a:t>
                </a:r>
              </a:p>
              <a:p>
                <a:pPr lvl="1" algn="l" rtl="0"/>
                <a:r>
                  <a:rPr lang="en-US" dirty="0"/>
                  <a:t>T</a:t>
                </a:r>
                <a:r>
                  <a:rPr lang="en-US" dirty="0" smtClean="0"/>
                  <a:t>wo surface meshes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</m:oMath>
                </a14:m>
                <a:endParaRPr lang="en-US" dirty="0" smtClean="0"/>
              </a:p>
              <a:p>
                <a:pPr lvl="1" algn="l" rtl="0"/>
                <a:r>
                  <a:rPr lang="en-US" dirty="0" smtClean="0"/>
                  <a:t>Coarse set of corresponding landmarks </a:t>
                </a:r>
              </a:p>
              <a:p>
                <a:pPr lvl="1" algn="l" rtl="0"/>
                <a:endParaRPr lang="en-US" dirty="0" smtClean="0"/>
              </a:p>
              <a:p>
                <a:pPr algn="l" rtl="0"/>
                <a:r>
                  <a:rPr lang="en-US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Output: a map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/>
                      </a:rPr>
                      <m:t>𝑓</m:t>
                    </m:r>
                    <m:r>
                      <a:rPr lang="en-US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/>
                      </a:rPr>
                      <m:t>:</m:t>
                    </m:r>
                    <m:r>
                      <a:rPr lang="en-US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/>
                      </a:rPr>
                      <m:t>𝑀</m:t>
                    </m:r>
                    <m:r>
                      <a:rPr lang="en-US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/>
                      </a:rPr>
                      <m:t>→</m:t>
                    </m:r>
                    <m:r>
                      <a:rPr lang="en-US" b="0" i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/>
                      </a:rPr>
                      <m:t>𝑁</m:t>
                    </m:r>
                  </m:oMath>
                </a14:m>
                <a:endParaRPr lang="en-US" dirty="0" smtClean="0">
                  <a:solidFill>
                    <a:schemeClr val="accent3">
                      <a:lumMod val="75000"/>
                    </a:schemeClr>
                  </a:solidFill>
                </a:endParaRPr>
              </a:p>
              <a:p>
                <a:pPr lvl="1" algn="l" rtl="0"/>
                <a:r>
                  <a:rPr lang="en-US" dirty="0" err="1" smtClean="0"/>
                  <a:t>Bijective</a:t>
                </a:r>
                <a:r>
                  <a:rPr lang="en-US" dirty="0" smtClean="0"/>
                  <a:t> (1-1 and onto)</a:t>
                </a:r>
              </a:p>
              <a:p>
                <a:pPr lvl="1" algn="l" rtl="0"/>
                <a:r>
                  <a:rPr lang="en-US" dirty="0" smtClean="0"/>
                  <a:t>High quality (low isometric distortion)</a:t>
                </a:r>
              </a:p>
              <a:p>
                <a:pPr lvl="1" algn="l" rtl="0"/>
                <a:r>
                  <a:rPr lang="en-US" dirty="0" smtClean="0"/>
                  <a:t>Maps landmarks correctly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384" y="1388777"/>
                <a:ext cx="8229600" cy="4525963"/>
              </a:xfrm>
              <a:blipFill rotWithShape="0">
                <a:blip r:embed="rId4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" t="52615" r="-1132" b="-1870"/>
          <a:stretch/>
        </p:blipFill>
        <p:spPr>
          <a:xfrm>
            <a:off x="7240514" y="3238031"/>
            <a:ext cx="4544118" cy="358286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501323" y="476672"/>
            <a:ext cx="4208385" cy="3382092"/>
            <a:chOff x="5220071" y="476672"/>
            <a:chExt cx="3734519" cy="300126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4" t="385" r="-3214" b="49543"/>
            <a:stretch/>
          </p:blipFill>
          <p:spPr>
            <a:xfrm>
              <a:off x="5220071" y="476672"/>
              <a:ext cx="3734519" cy="30012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5898144" y="1096452"/>
                  <a:ext cx="236421" cy="4643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8144" y="1096452"/>
                  <a:ext cx="266420" cy="52322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465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8130391" y="1096452"/>
                  <a:ext cx="236421" cy="4643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392" y="1096452"/>
                  <a:ext cx="266420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Connector 9"/>
          <p:cNvCxnSpPr/>
          <p:nvPr/>
        </p:nvCxnSpPr>
        <p:spPr>
          <a:xfrm flipV="1">
            <a:off x="7810334" y="806140"/>
            <a:ext cx="2030082" cy="89415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336360" y="3071367"/>
            <a:ext cx="1577778" cy="21361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215794" y="2067270"/>
            <a:ext cx="1902774" cy="336604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8299853" y="1182055"/>
            <a:ext cx="1849574" cy="46813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577833" y="1607650"/>
            <a:ext cx="1849308" cy="32731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4570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465">
        <p:fade/>
      </p:transition>
    </mc:Choice>
    <mc:Fallback xmlns="">
      <p:transition spd="med" advTm="414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859" y="408913"/>
            <a:ext cx="8928992" cy="764704"/>
          </a:xfrm>
        </p:spPr>
        <p:txBody>
          <a:bodyPr>
            <a:normAutofit/>
          </a:bodyPr>
          <a:lstStyle/>
          <a:p>
            <a:pPr rtl="0"/>
            <a:r>
              <a:rPr lang="en-US" dirty="0" smtClean="0">
                <a:latin typeface="Hobo Std" panose="020B0803040709020204" pitchFamily="34" charset="0"/>
              </a:rPr>
              <a:t>EXTREMELY EXTREME!</a:t>
            </a:r>
            <a:endParaRPr lang="en-US" sz="3100" dirty="0">
              <a:latin typeface="Hobo Std" panose="020B0803040709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9" r="62600" b="22057"/>
          <a:stretch/>
        </p:blipFill>
        <p:spPr>
          <a:xfrm>
            <a:off x="6528048" y="1173617"/>
            <a:ext cx="5391683" cy="5789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2" t="26385" r="5501" b="17727"/>
          <a:stretch/>
        </p:blipFill>
        <p:spPr>
          <a:xfrm>
            <a:off x="335360" y="1688049"/>
            <a:ext cx="5676995" cy="529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">
        <p:fade/>
      </p:transition>
    </mc:Choice>
    <mc:Fallback xmlns="">
      <p:transition spd="med" advTm="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3079">
            <a:off x="-1" y="1400632"/>
            <a:ext cx="12192000" cy="57811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794971" y="-1623786"/>
            <a:ext cx="13781942" cy="10449545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Conclusion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38" y="975261"/>
            <a:ext cx="14058650" cy="6054139"/>
          </a:xfrm>
        </p:spPr>
        <p:txBody>
          <a:bodyPr>
            <a:normAutofit/>
          </a:bodyPr>
          <a:lstStyle/>
          <a:p>
            <a:pPr algn="l" rtl="0"/>
            <a:r>
              <a:rPr lang="en-US" sz="2800" b="1" dirty="0" smtClean="0">
                <a:solidFill>
                  <a:srgbClr val="4F81BD"/>
                </a:solidFill>
              </a:rPr>
              <a:t>Two main contributions:</a:t>
            </a:r>
          </a:p>
          <a:p>
            <a:pPr lvl="1" algn="l" rtl="0"/>
            <a:r>
              <a:rPr lang="en-US" sz="2400" dirty="0" err="1" smtClean="0"/>
              <a:t>Flattenings</a:t>
            </a:r>
            <a:r>
              <a:rPr lang="en-US" sz="2400" dirty="0" smtClean="0"/>
              <a:t> can overlap</a:t>
            </a:r>
          </a:p>
          <a:p>
            <a:pPr lvl="1" algn="l" rtl="0"/>
            <a:r>
              <a:rPr lang="en-US" sz="2400" dirty="0" smtClean="0"/>
              <a:t>Locally </a:t>
            </a:r>
            <a:r>
              <a:rPr lang="en-US" sz="2400" dirty="0"/>
              <a:t>injective </a:t>
            </a:r>
            <a:r>
              <a:rPr lang="en-US" sz="2400" dirty="0" smtClean="0"/>
              <a:t>optimization</a:t>
            </a:r>
            <a:endParaRPr lang="en-US" sz="28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l" rtl="0"/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Limitation</a:t>
            </a:r>
            <a:r>
              <a:rPr lang="en-US" sz="2800" dirty="0"/>
              <a:t>: cut graph </a:t>
            </a:r>
            <a:r>
              <a:rPr lang="en-US" sz="2800" dirty="0" smtClean="0"/>
              <a:t>correspondence</a:t>
            </a:r>
            <a:endParaRPr lang="en-US" sz="28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algn="l" rtl="0"/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</a:rPr>
              <a:t>Future</a:t>
            </a:r>
            <a:r>
              <a:rPr lang="en-US" sz="2800" dirty="0"/>
              <a:t>: </a:t>
            </a:r>
            <a:r>
              <a:rPr lang="en-US" sz="2800" dirty="0" smtClean="0"/>
              <a:t>weaker </a:t>
            </a:r>
            <a:r>
              <a:rPr lang="en-US" sz="2800" dirty="0"/>
              <a:t>conditions for </a:t>
            </a:r>
            <a:r>
              <a:rPr lang="en-US" sz="2800" dirty="0" err="1"/>
              <a:t>bijections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0472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992">
        <p:fade/>
      </p:transition>
    </mc:Choice>
    <mc:Fallback xmlns="">
      <p:transition spd="med" advTm="4799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9226760" y="-331048"/>
            <a:ext cx="2844573" cy="3215696"/>
            <a:chOff x="-32048" y="1844824"/>
            <a:chExt cx="4403271" cy="4977751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929"/>
            <a:stretch/>
          </p:blipFill>
          <p:spPr bwMode="auto">
            <a:xfrm>
              <a:off x="-32048" y="2239133"/>
              <a:ext cx="4403271" cy="4583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0" y="1844824"/>
              <a:ext cx="3528392" cy="6480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Rectangle 1"/>
          <p:cNvSpPr/>
          <p:nvPr/>
        </p:nvSpPr>
        <p:spPr>
          <a:xfrm>
            <a:off x="3431704" y="3731548"/>
            <a:ext cx="69107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sz="2400" dirty="0"/>
              <a:t>Funding: </a:t>
            </a:r>
          </a:p>
          <a:p>
            <a:pPr lvl="1" algn="l" rtl="0"/>
            <a:r>
              <a:rPr lang="en-US" sz="2400" dirty="0"/>
              <a:t>European Research Council </a:t>
            </a:r>
            <a:endParaRPr lang="en-US" sz="2400" dirty="0" smtClean="0"/>
          </a:p>
          <a:p>
            <a:pPr lvl="1" algn="l" rtl="0"/>
            <a:r>
              <a:rPr lang="en-US" sz="2400" dirty="0" smtClean="0"/>
              <a:t>I-CORE </a:t>
            </a:r>
            <a:r>
              <a:rPr lang="en-US" sz="2400" dirty="0"/>
              <a:t>program of the Israel PBC</a:t>
            </a:r>
          </a:p>
          <a:p>
            <a:pPr lvl="1" algn="l" rtl="0"/>
            <a:r>
              <a:rPr lang="en-US" sz="2400" dirty="0"/>
              <a:t>Israel Science Foundation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9" r="62600" b="22057"/>
          <a:stretch/>
        </p:blipFill>
        <p:spPr>
          <a:xfrm>
            <a:off x="7731544" y="4766805"/>
            <a:ext cx="1947392" cy="20911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2" t="26385" r="5501" b="17727"/>
          <a:stretch/>
        </p:blipFill>
        <p:spPr>
          <a:xfrm>
            <a:off x="9593988" y="5104156"/>
            <a:ext cx="1982864" cy="1850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12"/>
          <a:stretch/>
        </p:blipFill>
        <p:spPr>
          <a:xfrm>
            <a:off x="579841" y="3113042"/>
            <a:ext cx="2908563" cy="2863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4" r="18101"/>
          <a:stretch/>
        </p:blipFill>
        <p:spPr>
          <a:xfrm>
            <a:off x="-13299" y="3035602"/>
            <a:ext cx="811781" cy="28634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18969" r="64175" b="16014"/>
          <a:stretch/>
        </p:blipFill>
        <p:spPr>
          <a:xfrm>
            <a:off x="7289198" y="164395"/>
            <a:ext cx="2284915" cy="2338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49" t="32268" r="6827" b="20447"/>
          <a:stretch/>
        </p:blipFill>
        <p:spPr>
          <a:xfrm>
            <a:off x="4791449" y="462294"/>
            <a:ext cx="3002319" cy="20885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9" r="62359"/>
          <a:stretch/>
        </p:blipFill>
        <p:spPr>
          <a:xfrm>
            <a:off x="50248" y="611719"/>
            <a:ext cx="738258" cy="25702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8" r="10087"/>
          <a:stretch/>
        </p:blipFill>
        <p:spPr>
          <a:xfrm>
            <a:off x="513219" y="4610"/>
            <a:ext cx="1458304" cy="31429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8" r="59450" b="23141"/>
          <a:stretch/>
        </p:blipFill>
        <p:spPr>
          <a:xfrm>
            <a:off x="2219177" y="5718415"/>
            <a:ext cx="2338953" cy="12718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89" t="33768" r="1357" b="29794"/>
          <a:stretch/>
        </p:blipFill>
        <p:spPr>
          <a:xfrm>
            <a:off x="-10344" y="5726179"/>
            <a:ext cx="2396835" cy="11091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1" r="51184"/>
          <a:stretch/>
        </p:blipFill>
        <p:spPr>
          <a:xfrm>
            <a:off x="10743641" y="2872113"/>
            <a:ext cx="1458690" cy="21919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63" t="2218" r="-1588" b="-2218"/>
          <a:stretch/>
        </p:blipFill>
        <p:spPr>
          <a:xfrm>
            <a:off x="9345685" y="2912233"/>
            <a:ext cx="1458690" cy="21919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35"/>
          <a:stretch/>
        </p:blipFill>
        <p:spPr>
          <a:xfrm>
            <a:off x="2998349" y="46710"/>
            <a:ext cx="1993028" cy="22402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7" t="-2371" r="1942" b="2371"/>
          <a:stretch/>
        </p:blipFill>
        <p:spPr>
          <a:xfrm>
            <a:off x="1736826" y="42513"/>
            <a:ext cx="1744636" cy="224026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180864" y="2313907"/>
            <a:ext cx="521072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you!</a:t>
            </a:r>
            <a:endParaRPr lang="he-IL" sz="8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2" t="39387" r="2352" b="35246"/>
          <a:stretch/>
        </p:blipFill>
        <p:spPr>
          <a:xfrm>
            <a:off x="5247999" y="5296284"/>
            <a:ext cx="2809181" cy="97461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" t="37818" r="58263" b="28376"/>
          <a:stretch/>
        </p:blipFill>
        <p:spPr>
          <a:xfrm>
            <a:off x="4433401" y="5783591"/>
            <a:ext cx="2366921" cy="105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0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16">
        <p:fade/>
      </p:transition>
    </mc:Choice>
    <mc:Fallback xmlns="">
      <p:transition spd="med" advTm="12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How to represent </a:t>
                </a:r>
                <a:r>
                  <a:rPr lang="en-US" dirty="0" err="1" smtClean="0"/>
                  <a:t>bijections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 ?</a:t>
                </a:r>
              </a:p>
              <a:p>
                <a:pPr algn="l" rtl="0"/>
                <a:r>
                  <a:rPr lang="en-US" dirty="0" smtClean="0"/>
                  <a:t>How to optimize the isometric distortion 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278" t="-16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4" descr="C:\Users\ylipman\Desktop\horse_giraffe2.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9" t="5615" r="24221" b="3169"/>
          <a:stretch/>
        </p:blipFill>
        <p:spPr bwMode="auto">
          <a:xfrm>
            <a:off x="7651289" y="2708921"/>
            <a:ext cx="2553359" cy="404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ylipman\Desktop\horse_giraffe1.png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9" t="31505" r="18951" b="13455"/>
          <a:stretch/>
        </p:blipFill>
        <p:spPr bwMode="auto">
          <a:xfrm>
            <a:off x="5076747" y="4418124"/>
            <a:ext cx="2581729" cy="243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>
          <a:xfrm rot="2073341">
            <a:off x="5900724" y="5144099"/>
            <a:ext cx="372362" cy="59301"/>
          </a:xfrm>
          <a:custGeom>
            <a:avLst/>
            <a:gdLst>
              <a:gd name="connsiteX0" fmla="*/ 0 w 1041991"/>
              <a:gd name="connsiteY0" fmla="*/ 0 h 175464"/>
              <a:gd name="connsiteX1" fmla="*/ 505047 w 1041991"/>
              <a:gd name="connsiteY1" fmla="*/ 175437 h 175464"/>
              <a:gd name="connsiteX2" fmla="*/ 1041991 w 1041991"/>
              <a:gd name="connsiteY2" fmla="*/ 10632 h 17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991" h="175464">
                <a:moveTo>
                  <a:pt x="0" y="0"/>
                </a:moveTo>
                <a:cubicBezTo>
                  <a:pt x="165691" y="86832"/>
                  <a:pt x="331382" y="173665"/>
                  <a:pt x="505047" y="175437"/>
                </a:cubicBezTo>
                <a:cubicBezTo>
                  <a:pt x="678712" y="177209"/>
                  <a:pt x="860351" y="93920"/>
                  <a:pt x="1041991" y="10632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8552986" y="3758194"/>
            <a:ext cx="535424" cy="761993"/>
          </a:xfrm>
          <a:custGeom>
            <a:avLst/>
            <a:gdLst>
              <a:gd name="connsiteX0" fmla="*/ 0 w 962247"/>
              <a:gd name="connsiteY0" fmla="*/ 0 h 762102"/>
              <a:gd name="connsiteX1" fmla="*/ 446568 w 962247"/>
              <a:gd name="connsiteY1" fmla="*/ 643269 h 762102"/>
              <a:gd name="connsiteX2" fmla="*/ 962247 w 962247"/>
              <a:gd name="connsiteY2" fmla="*/ 760227 h 76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247" h="762102">
                <a:moveTo>
                  <a:pt x="0" y="0"/>
                </a:moveTo>
                <a:cubicBezTo>
                  <a:pt x="143097" y="258282"/>
                  <a:pt x="286194" y="516565"/>
                  <a:pt x="446568" y="643269"/>
                </a:cubicBezTo>
                <a:cubicBezTo>
                  <a:pt x="606943" y="769974"/>
                  <a:pt x="784595" y="765100"/>
                  <a:pt x="962247" y="760227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883025" y="4966502"/>
            <a:ext cx="80628" cy="8062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831676" y="4621853"/>
                <a:ext cx="237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676" y="4621853"/>
                <a:ext cx="237566" cy="369332"/>
              </a:xfrm>
              <a:prstGeom prst="rect">
                <a:avLst/>
              </a:prstGeom>
              <a:blipFill rotWithShape="0">
                <a:blip r:embed="rId7"/>
                <a:stretch>
                  <a:fillRect r="-1538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6215484" y="5080140"/>
            <a:ext cx="281423" cy="369332"/>
            <a:chOff x="4691483" y="5080140"/>
            <a:chExt cx="281423" cy="369332"/>
          </a:xfrm>
        </p:grpSpPr>
        <p:sp>
          <p:nvSpPr>
            <p:cNvPr id="11" name="Oval 10"/>
            <p:cNvSpPr/>
            <p:nvPr/>
          </p:nvSpPr>
          <p:spPr>
            <a:xfrm>
              <a:off x="4691483" y="5217284"/>
              <a:ext cx="80628" cy="80628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4735340" y="5080140"/>
                  <a:ext cx="2375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5340" y="5080140"/>
                  <a:ext cx="237566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28205" b="-655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Freeform 4"/>
          <p:cNvSpPr/>
          <p:nvPr/>
        </p:nvSpPr>
        <p:spPr>
          <a:xfrm>
            <a:off x="5975475" y="3759823"/>
            <a:ext cx="2434647" cy="1182954"/>
          </a:xfrm>
          <a:custGeom>
            <a:avLst/>
            <a:gdLst>
              <a:gd name="connsiteX0" fmla="*/ 0 w 2174359"/>
              <a:gd name="connsiteY0" fmla="*/ 961213 h 961213"/>
              <a:gd name="connsiteX1" fmla="*/ 1052624 w 2174359"/>
              <a:gd name="connsiteY1" fmla="*/ 4283 h 961213"/>
              <a:gd name="connsiteX2" fmla="*/ 1100470 w 2174359"/>
              <a:gd name="connsiteY2" fmla="*/ 589074 h 961213"/>
              <a:gd name="connsiteX3" fmla="*/ 2174359 w 2174359"/>
              <a:gd name="connsiteY3" fmla="*/ 94660 h 96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4359" h="961213">
                <a:moveTo>
                  <a:pt x="0" y="961213"/>
                </a:moveTo>
                <a:cubicBezTo>
                  <a:pt x="434606" y="513759"/>
                  <a:pt x="869212" y="66306"/>
                  <a:pt x="1052624" y="4283"/>
                </a:cubicBezTo>
                <a:cubicBezTo>
                  <a:pt x="1236036" y="-57740"/>
                  <a:pt x="913514" y="574011"/>
                  <a:pt x="1100470" y="589074"/>
                </a:cubicBezTo>
                <a:cubicBezTo>
                  <a:pt x="1287426" y="604137"/>
                  <a:pt x="1730892" y="349398"/>
                  <a:pt x="2174359" y="94660"/>
                </a:cubicBez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563627" y="3411162"/>
                <a:ext cx="5909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i="1">
                          <a:solidFill>
                            <a:srgbClr val="C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626" y="3411162"/>
                <a:ext cx="590975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093" r="-10309" b="-133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8509627" y="3719508"/>
            <a:ext cx="80628" cy="80628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 rot="21280367">
            <a:off x="6297066" y="4612228"/>
            <a:ext cx="2815888" cy="568011"/>
          </a:xfrm>
          <a:custGeom>
            <a:avLst/>
            <a:gdLst>
              <a:gd name="connsiteX0" fmla="*/ 0 w 2139696"/>
              <a:gd name="connsiteY0" fmla="*/ 393492 h 448562"/>
              <a:gd name="connsiteX1" fmla="*/ 886968 w 2139696"/>
              <a:gd name="connsiteY1" fmla="*/ 300 h 448562"/>
              <a:gd name="connsiteX2" fmla="*/ 905256 w 2139696"/>
              <a:gd name="connsiteY2" fmla="*/ 448356 h 448562"/>
              <a:gd name="connsiteX3" fmla="*/ 2139696 w 2139696"/>
              <a:gd name="connsiteY3" fmla="*/ 46020 h 448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9696" h="448562">
                <a:moveTo>
                  <a:pt x="0" y="393492"/>
                </a:moveTo>
                <a:cubicBezTo>
                  <a:pt x="368046" y="192324"/>
                  <a:pt x="736092" y="-8844"/>
                  <a:pt x="886968" y="300"/>
                </a:cubicBezTo>
                <a:cubicBezTo>
                  <a:pt x="1037844" y="9444"/>
                  <a:pt x="696468" y="440736"/>
                  <a:pt x="905256" y="448356"/>
                </a:cubicBezTo>
                <a:cubicBezTo>
                  <a:pt x="1114044" y="455976"/>
                  <a:pt x="1626870" y="250998"/>
                  <a:pt x="2139696" y="46020"/>
                </a:cubicBezTo>
              </a:path>
            </a:pathLst>
          </a:custGeom>
          <a:noFill/>
          <a:ln w="127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9076966" y="4139190"/>
            <a:ext cx="249011" cy="415411"/>
            <a:chOff x="7552965" y="4139189"/>
            <a:chExt cx="249011" cy="415411"/>
          </a:xfrm>
        </p:grpSpPr>
        <p:sp>
          <p:nvSpPr>
            <p:cNvPr id="13" name="Oval 12"/>
            <p:cNvSpPr/>
            <p:nvPr/>
          </p:nvSpPr>
          <p:spPr>
            <a:xfrm>
              <a:off x="7552965" y="4473972"/>
              <a:ext cx="80628" cy="80628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7564410" y="4139189"/>
                  <a:ext cx="2375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4410" y="4139189"/>
                  <a:ext cx="23756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7692" r="-176923" b="-1147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303912" y="5992329"/>
                <a:ext cx="2664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5992329"/>
                <a:ext cx="266420" cy="523220"/>
              </a:xfrm>
              <a:prstGeom prst="rect">
                <a:avLst/>
              </a:prstGeom>
              <a:blipFill rotWithShape="0">
                <a:blip r:embed="rId11"/>
                <a:stretch>
                  <a:fillRect r="-4318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129438" y="5992329"/>
                <a:ext cx="2664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438" y="5992329"/>
                <a:ext cx="266420" cy="523220"/>
              </a:xfrm>
              <a:prstGeom prst="rect">
                <a:avLst/>
              </a:prstGeom>
              <a:blipFill rotWithShape="0">
                <a:blip r:embed="rId12"/>
                <a:stretch>
                  <a:fillRect r="-3023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27774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226">
        <p:fade/>
      </p:transition>
    </mc:Choice>
    <mc:Fallback xmlns="">
      <p:transition spd="med" advTm="502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4" grpId="0" animBg="1"/>
      <p:bldP spid="16" grpId="0"/>
      <p:bldP spid="5" grpId="0" animBg="1"/>
      <p:bldP spid="7" grpId="0"/>
      <p:bldP spid="8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 smtClean="0"/>
                  <a:t>How to represent </a:t>
                </a:r>
                <a:r>
                  <a:rPr lang="en-US" dirty="0" err="1" smtClean="0"/>
                  <a:t>bijections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 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704" t="-16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5076747" y="2708920"/>
            <a:ext cx="5127901" cy="4149080"/>
            <a:chOff x="3552746" y="2708920"/>
            <a:chExt cx="5127901" cy="4149080"/>
          </a:xfrm>
        </p:grpSpPr>
        <p:grpSp>
          <p:nvGrpSpPr>
            <p:cNvPr id="12" name="Group 11"/>
            <p:cNvGrpSpPr/>
            <p:nvPr/>
          </p:nvGrpSpPr>
          <p:grpSpPr>
            <a:xfrm>
              <a:off x="3552746" y="4418124"/>
              <a:ext cx="2581729" cy="2439876"/>
              <a:chOff x="3552746" y="4418124"/>
              <a:chExt cx="2581729" cy="2439876"/>
            </a:xfrm>
          </p:grpSpPr>
          <p:pic>
            <p:nvPicPr>
              <p:cNvPr id="2051" name="Picture 3" descr="C:\Users\ylipman\Desktop\horse_giraffe1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09" t="31505" r="18951" b="13455"/>
              <a:stretch/>
            </p:blipFill>
            <p:spPr bwMode="auto">
              <a:xfrm>
                <a:off x="3552746" y="4418124"/>
                <a:ext cx="2581729" cy="24398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3779912" y="5992329"/>
                    <a:ext cx="26642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0" name="TextBox 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79912" y="5992329"/>
                    <a:ext cx="266420" cy="52322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r="-43182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/>
            <p:cNvGrpSpPr/>
            <p:nvPr/>
          </p:nvGrpSpPr>
          <p:grpSpPr>
            <a:xfrm>
              <a:off x="6127288" y="2708920"/>
              <a:ext cx="2553359" cy="4043507"/>
              <a:chOff x="6127288" y="2708920"/>
              <a:chExt cx="2553359" cy="4043507"/>
            </a:xfrm>
          </p:grpSpPr>
          <p:pic>
            <p:nvPicPr>
              <p:cNvPr id="22" name="Picture 4" descr="C:\Users\ylipman\Desktop\horse_giraffe2.pn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179" t="5615" r="24221" b="3169"/>
              <a:stretch/>
            </p:blipFill>
            <p:spPr bwMode="auto">
              <a:xfrm>
                <a:off x="6127288" y="2708920"/>
                <a:ext cx="2553359" cy="4043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6605438" y="5992329"/>
                    <a:ext cx="266420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05438" y="5992329"/>
                    <a:ext cx="266420" cy="523220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r="-30233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2009292" y="1519889"/>
                <a:ext cx="4104456" cy="66029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3600" dirty="0">
                    <a:solidFill>
                      <a:sysClr val="windowText" lastClr="000000"/>
                    </a:solidFill>
                  </a:rPr>
                  <a:t>Use </a:t>
                </a:r>
                <a:r>
                  <a:rPr lang="en-US" sz="3600" dirty="0" err="1">
                    <a:solidFill>
                      <a:sysClr val="windowText" lastClr="000000"/>
                    </a:solidFill>
                  </a:rPr>
                  <a:t>flattenings</a:t>
                </a:r>
                <a:r>
                  <a:rPr lang="en-US" sz="3600" dirty="0">
                    <a:solidFill>
                      <a:sysClr val="windowText" lastClr="000000"/>
                    </a:solidFill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36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he-IL" sz="36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92" y="1519889"/>
                <a:ext cx="4104456" cy="660294"/>
              </a:xfrm>
              <a:prstGeom prst="rect">
                <a:avLst/>
              </a:prstGeom>
              <a:blipFill rotWithShape="0">
                <a:blip r:embed="rId12"/>
                <a:stretch>
                  <a:fillRect l="-3863" t="-11927" b="-339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263352" y="5079803"/>
            <a:ext cx="11743592" cy="1705607"/>
            <a:chOff x="263352" y="5079803"/>
            <a:chExt cx="11743592" cy="1705607"/>
          </a:xfrm>
        </p:grpSpPr>
        <p:sp>
          <p:nvSpPr>
            <p:cNvPr id="23" name="Parallelogram 22"/>
            <p:cNvSpPr/>
            <p:nvPr/>
          </p:nvSpPr>
          <p:spPr>
            <a:xfrm>
              <a:off x="263352" y="5079803"/>
              <a:ext cx="11743592" cy="1640838"/>
            </a:xfrm>
            <a:prstGeom prst="parallelogram">
              <a:avLst>
                <a:gd name="adj" fmla="val 103556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1" r="25711" b="2851"/>
            <a:stretch/>
          </p:blipFill>
          <p:spPr>
            <a:xfrm>
              <a:off x="5995740" y="5085184"/>
              <a:ext cx="3143086" cy="162999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13" r="25219"/>
            <a:stretch/>
          </p:blipFill>
          <p:spPr>
            <a:xfrm>
              <a:off x="2951242" y="5107585"/>
              <a:ext cx="3183906" cy="1677825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1530489" y="3779561"/>
            <a:ext cx="9037657" cy="2082537"/>
            <a:chOff x="6489" y="3779561"/>
            <a:chExt cx="9037657" cy="2082537"/>
          </a:xfrm>
        </p:grpSpPr>
        <p:sp>
          <p:nvSpPr>
            <p:cNvPr id="25" name="Curved Right Arrow 24"/>
            <p:cNvSpPr/>
            <p:nvPr/>
          </p:nvSpPr>
          <p:spPr>
            <a:xfrm>
              <a:off x="586383" y="3779561"/>
              <a:ext cx="840859" cy="2082537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p:sp>
          <p:nvSpPr>
            <p:cNvPr id="26" name="Curved Right Arrow 25"/>
            <p:cNvSpPr/>
            <p:nvPr/>
          </p:nvSpPr>
          <p:spPr>
            <a:xfrm flipH="1">
              <a:off x="7562096" y="3844256"/>
              <a:ext cx="857888" cy="2009379"/>
            </a:xfrm>
            <a:prstGeom prst="curved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6489" y="4166542"/>
                  <a:ext cx="378045" cy="923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Φ</m:t>
                        </m:r>
                      </m:oMath>
                    </m:oMathPara>
                  </a14:m>
                  <a:endParaRPr lang="he-IL" sz="60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" y="4166542"/>
                  <a:ext cx="378045" cy="92333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r="-4838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8467977" y="4178764"/>
                  <a:ext cx="576169" cy="92333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6000">
                            <a:latin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he-IL" sz="6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7977" y="4178764"/>
                  <a:ext cx="576169" cy="92333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18064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910">
        <p:fade/>
      </p:transition>
    </mc:Choice>
    <mc:Fallback xmlns="">
      <p:transition spd="med" advTm="129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5.55112E-17 -2.96296E-6 L 0.00503 -0.184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9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6 L -0.16111 -0.2814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56" y="-1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263352" y="5079803"/>
            <a:ext cx="11743592" cy="1640838"/>
          </a:xfrm>
          <a:prstGeom prst="parallelogram">
            <a:avLst>
              <a:gd name="adj" fmla="val 10355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Oval 12"/>
          <p:cNvSpPr/>
          <p:nvPr/>
        </p:nvSpPr>
        <p:spPr>
          <a:xfrm>
            <a:off x="7896200" y="5511999"/>
            <a:ext cx="1734396" cy="644929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4" name="Oval 13"/>
          <p:cNvSpPr/>
          <p:nvPr/>
        </p:nvSpPr>
        <p:spPr>
          <a:xfrm>
            <a:off x="2711624" y="5494911"/>
            <a:ext cx="1734396" cy="644929"/>
          </a:xfrm>
          <a:prstGeom prst="ellipse">
            <a:avLst/>
          </a:prstGeom>
          <a:solidFill>
            <a:schemeClr val="bg1">
              <a:lumMod val="75000"/>
            </a:schemeClr>
          </a:solidFill>
          <a:ln w="571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Use </a:t>
                </a:r>
                <a:r>
                  <a:rPr lang="en-US" dirty="0" err="1" smtClean="0"/>
                  <a:t>flattenings</a:t>
                </a:r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he-IL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b="-90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2567608" y="1483617"/>
            <a:ext cx="2232248" cy="2232248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Arc 4"/>
          <p:cNvSpPr/>
          <p:nvPr/>
        </p:nvSpPr>
        <p:spPr>
          <a:xfrm rot="1139623" flipH="1">
            <a:off x="3219093" y="1695280"/>
            <a:ext cx="522007" cy="1154134"/>
          </a:xfrm>
          <a:prstGeom prst="arc">
            <a:avLst>
              <a:gd name="adj1" fmla="val 17933733"/>
              <a:gd name="adj2" fmla="val 3805670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536160" y="1429105"/>
            <a:ext cx="2304256" cy="2304256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C00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" name="Arc 10"/>
          <p:cNvSpPr/>
          <p:nvPr/>
        </p:nvSpPr>
        <p:spPr>
          <a:xfrm rot="6651873">
            <a:off x="3345416" y="1970578"/>
            <a:ext cx="641452" cy="1154134"/>
          </a:xfrm>
          <a:prstGeom prst="arc">
            <a:avLst>
              <a:gd name="adj1" fmla="val 17933733"/>
              <a:gd name="adj2" fmla="val 3805670"/>
            </a:avLst>
          </a:prstGeom>
          <a:ln w="57150">
            <a:solidFill>
              <a:srgbClr val="36FF15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12" name="Arc 11"/>
          <p:cNvSpPr/>
          <p:nvPr/>
        </p:nvSpPr>
        <p:spPr>
          <a:xfrm rot="2663798" flipV="1">
            <a:off x="2812490" y="2365764"/>
            <a:ext cx="279472" cy="608233"/>
          </a:xfrm>
          <a:prstGeom prst="arc">
            <a:avLst>
              <a:gd name="adj1" fmla="val 16867489"/>
              <a:gd name="adj2" fmla="val 3805670"/>
            </a:avLst>
          </a:prstGeom>
          <a:ln w="57150">
            <a:solidFill>
              <a:srgbClr val="FFFF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264837" y="1775695"/>
            <a:ext cx="205781" cy="21644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Arc 16"/>
          <p:cNvSpPr/>
          <p:nvPr/>
        </p:nvSpPr>
        <p:spPr>
          <a:xfrm rot="21391220">
            <a:off x="8179872" y="1231001"/>
            <a:ext cx="609968" cy="2247640"/>
          </a:xfrm>
          <a:prstGeom prst="arc">
            <a:avLst>
              <a:gd name="adj1" fmla="val 17373151"/>
              <a:gd name="adj2" fmla="val 3810470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 rot="7910867">
            <a:off x="8916973" y="2310072"/>
            <a:ext cx="641452" cy="1154134"/>
          </a:xfrm>
          <a:prstGeom prst="arc">
            <a:avLst>
              <a:gd name="adj1" fmla="val 19036629"/>
              <a:gd name="adj2" fmla="val 3805670"/>
            </a:avLst>
          </a:prstGeom>
          <a:ln w="57150">
            <a:solidFill>
              <a:srgbClr val="36FF15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19" name="Arc 18"/>
          <p:cNvSpPr/>
          <p:nvPr/>
        </p:nvSpPr>
        <p:spPr>
          <a:xfrm rot="4716465" flipV="1">
            <a:off x="8015654" y="2027908"/>
            <a:ext cx="578397" cy="1252580"/>
          </a:xfrm>
          <a:prstGeom prst="arc">
            <a:avLst>
              <a:gd name="adj1" fmla="val 16874307"/>
              <a:gd name="adj2" fmla="val 3805670"/>
            </a:avLst>
          </a:prstGeom>
          <a:ln w="57150">
            <a:solidFill>
              <a:srgbClr val="FFFF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3084533" y="2478263"/>
            <a:ext cx="205781" cy="21644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Oval 21"/>
          <p:cNvSpPr/>
          <p:nvPr/>
        </p:nvSpPr>
        <p:spPr>
          <a:xfrm>
            <a:off x="8578211" y="1449597"/>
            <a:ext cx="205781" cy="21644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Oval 22"/>
          <p:cNvSpPr/>
          <p:nvPr/>
        </p:nvSpPr>
        <p:spPr>
          <a:xfrm>
            <a:off x="8670084" y="2658946"/>
            <a:ext cx="205781" cy="21644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Oval 23"/>
          <p:cNvSpPr/>
          <p:nvPr/>
        </p:nvSpPr>
        <p:spPr>
          <a:xfrm>
            <a:off x="7659538" y="2804708"/>
            <a:ext cx="205781" cy="21644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/>
          <p:cNvSpPr/>
          <p:nvPr/>
        </p:nvSpPr>
        <p:spPr>
          <a:xfrm>
            <a:off x="2666787" y="2831726"/>
            <a:ext cx="205781" cy="21644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3880283" y="2828102"/>
            <a:ext cx="205781" cy="21644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Oval 26"/>
          <p:cNvSpPr/>
          <p:nvPr/>
        </p:nvSpPr>
        <p:spPr>
          <a:xfrm>
            <a:off x="9130950" y="3170810"/>
            <a:ext cx="205781" cy="21644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9" name="Freeform 78"/>
          <p:cNvSpPr/>
          <p:nvPr/>
        </p:nvSpPr>
        <p:spPr>
          <a:xfrm>
            <a:off x="3297494" y="1818601"/>
            <a:ext cx="5405248" cy="372394"/>
          </a:xfrm>
          <a:custGeom>
            <a:avLst/>
            <a:gdLst>
              <a:gd name="connsiteX0" fmla="*/ 0 w 4085617"/>
              <a:gd name="connsiteY0" fmla="*/ 927251 h 927251"/>
              <a:gd name="connsiteX1" fmla="*/ 1848255 w 4085617"/>
              <a:gd name="connsiteY1" fmla="*/ 3124 h 927251"/>
              <a:gd name="connsiteX2" fmla="*/ 4085617 w 4085617"/>
              <a:gd name="connsiteY2" fmla="*/ 684060 h 927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5617" h="927251">
                <a:moveTo>
                  <a:pt x="0" y="927251"/>
                </a:moveTo>
                <a:cubicBezTo>
                  <a:pt x="583659" y="485453"/>
                  <a:pt x="1167319" y="43656"/>
                  <a:pt x="1848255" y="3124"/>
                </a:cubicBezTo>
                <a:cubicBezTo>
                  <a:pt x="2529191" y="-37408"/>
                  <a:pt x="3307404" y="323326"/>
                  <a:pt x="4085617" y="684060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0" name="Oval 79"/>
          <p:cNvSpPr/>
          <p:nvPr/>
        </p:nvSpPr>
        <p:spPr>
          <a:xfrm>
            <a:off x="3153692" y="2156610"/>
            <a:ext cx="133944" cy="13394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Rounded Rectangle 27"/>
          <p:cNvSpPr/>
          <p:nvPr/>
        </p:nvSpPr>
        <p:spPr>
          <a:xfrm>
            <a:off x="2607949" y="3898690"/>
            <a:ext cx="7200800" cy="7580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4000" dirty="0">
                <a:solidFill>
                  <a:sysClr val="windowText" lastClr="000000"/>
                </a:solidFill>
              </a:rPr>
              <a:t>Connect landmarks with </a:t>
            </a:r>
            <a:r>
              <a:rPr lang="en-US" sz="4000" dirty="0" smtClean="0">
                <a:solidFill>
                  <a:sysClr val="windowText" lastClr="000000"/>
                </a:solidFill>
              </a:rPr>
              <a:t>curves</a:t>
            </a:r>
            <a:endParaRPr lang="he-IL" sz="4000" dirty="0">
              <a:solidFill>
                <a:sysClr val="windowText" lastClr="00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607949" y="4818727"/>
            <a:ext cx="7200800" cy="117280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US" sz="4000" dirty="0">
                <a:solidFill>
                  <a:sysClr val="windowText" lastClr="000000"/>
                </a:solidFill>
              </a:rPr>
              <a:t>Extend landmark correspondence to the curves</a:t>
            </a:r>
            <a:endParaRPr lang="he-IL" sz="4000" dirty="0">
              <a:solidFill>
                <a:sysClr val="windowText" lastClr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198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697">
        <p:fade/>
      </p:transition>
    </mc:Choice>
    <mc:Fallback xmlns="">
      <p:transition spd="med" advTm="286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11111E-6 L 0.16588 -0.04931 L 0.27005 -0.04745 L 0.39453 -0.02384 L 0.45169 -0.0125 L 0.45169 -0.01227 L 0.45273 -0.0125 " pathEditMode="relative" rAng="0" ptsTypes="AAAAAAA">
                                      <p:cBhvr>
                                        <p:cTn id="73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30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5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79" grpId="0" animBg="1"/>
      <p:bldP spid="80" grpId="0" animBg="1"/>
      <p:bldP spid="80" grpId="1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263352" y="5079803"/>
            <a:ext cx="11743592" cy="1640838"/>
          </a:xfrm>
          <a:prstGeom prst="parallelogram">
            <a:avLst>
              <a:gd name="adj" fmla="val 10355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Cut the mesh and map to disk</a:t>
            </a:r>
            <a:endParaRPr lang="he-IL" dirty="0"/>
          </a:p>
        </p:txBody>
      </p:sp>
      <p:sp>
        <p:nvSpPr>
          <p:cNvPr id="4" name="Oval 3"/>
          <p:cNvSpPr/>
          <p:nvPr/>
        </p:nvSpPr>
        <p:spPr>
          <a:xfrm>
            <a:off x="2567608" y="1483617"/>
            <a:ext cx="2232248" cy="2232248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Arc 4"/>
          <p:cNvSpPr/>
          <p:nvPr/>
        </p:nvSpPr>
        <p:spPr>
          <a:xfrm rot="1139623" flipH="1">
            <a:off x="3219093" y="1695280"/>
            <a:ext cx="522007" cy="1154134"/>
          </a:xfrm>
          <a:prstGeom prst="arc">
            <a:avLst>
              <a:gd name="adj1" fmla="val 17933733"/>
              <a:gd name="adj2" fmla="val 3805670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 rot="6651873">
            <a:off x="3345416" y="1970578"/>
            <a:ext cx="641452" cy="1154134"/>
          </a:xfrm>
          <a:prstGeom prst="arc">
            <a:avLst>
              <a:gd name="adj1" fmla="val 17933733"/>
              <a:gd name="adj2" fmla="val 3805670"/>
            </a:avLst>
          </a:prstGeom>
          <a:ln w="57150">
            <a:solidFill>
              <a:srgbClr val="36FF15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12" name="Arc 11"/>
          <p:cNvSpPr/>
          <p:nvPr/>
        </p:nvSpPr>
        <p:spPr>
          <a:xfrm rot="2663798" flipV="1">
            <a:off x="2812490" y="2365764"/>
            <a:ext cx="279472" cy="608233"/>
          </a:xfrm>
          <a:prstGeom prst="arc">
            <a:avLst>
              <a:gd name="adj1" fmla="val 16867489"/>
              <a:gd name="adj2" fmla="val 3805670"/>
            </a:avLst>
          </a:prstGeom>
          <a:ln w="57150">
            <a:solidFill>
              <a:srgbClr val="FFFF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264837" y="1775695"/>
            <a:ext cx="205781" cy="21644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Oval 20"/>
          <p:cNvSpPr/>
          <p:nvPr/>
        </p:nvSpPr>
        <p:spPr>
          <a:xfrm>
            <a:off x="3084533" y="2478263"/>
            <a:ext cx="205781" cy="21644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/>
          <p:cNvSpPr/>
          <p:nvPr/>
        </p:nvSpPr>
        <p:spPr>
          <a:xfrm>
            <a:off x="2666787" y="2831726"/>
            <a:ext cx="205781" cy="21644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3880283" y="2828102"/>
            <a:ext cx="205781" cy="21644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0" name="Group 29"/>
          <p:cNvGrpSpPr/>
          <p:nvPr/>
        </p:nvGrpSpPr>
        <p:grpSpPr>
          <a:xfrm>
            <a:off x="1991544" y="5107527"/>
            <a:ext cx="3238225" cy="1501645"/>
            <a:chOff x="1598818" y="3846040"/>
            <a:chExt cx="3238225" cy="1501645"/>
          </a:xfrm>
        </p:grpSpPr>
        <p:sp>
          <p:nvSpPr>
            <p:cNvPr id="31" name="Oval 30"/>
            <p:cNvSpPr/>
            <p:nvPr/>
          </p:nvSpPr>
          <p:spPr>
            <a:xfrm>
              <a:off x="1679520" y="3962728"/>
              <a:ext cx="3128198" cy="1356218"/>
            </a:xfrm>
            <a:prstGeom prst="ellipse">
              <a:avLst/>
            </a:prstGeom>
            <a:ln w="571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2" name="Arc 31"/>
            <p:cNvSpPr/>
            <p:nvPr/>
          </p:nvSpPr>
          <p:spPr>
            <a:xfrm>
              <a:off x="1719785" y="3954262"/>
              <a:ext cx="3087933" cy="1334130"/>
            </a:xfrm>
            <a:prstGeom prst="arc">
              <a:avLst>
                <a:gd name="adj1" fmla="val 16200000"/>
                <a:gd name="adj2" fmla="val 2232544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Arc 32"/>
            <p:cNvSpPr/>
            <p:nvPr/>
          </p:nvSpPr>
          <p:spPr>
            <a:xfrm>
              <a:off x="1661134" y="3970241"/>
              <a:ext cx="3087933" cy="1334130"/>
            </a:xfrm>
            <a:prstGeom prst="arc">
              <a:avLst>
                <a:gd name="adj1" fmla="val 2076651"/>
                <a:gd name="adj2" fmla="val 10443035"/>
              </a:avLst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Arc 33"/>
            <p:cNvSpPr/>
            <p:nvPr/>
          </p:nvSpPr>
          <p:spPr>
            <a:xfrm>
              <a:off x="1661134" y="3954262"/>
              <a:ext cx="3106935" cy="1334130"/>
            </a:xfrm>
            <a:prstGeom prst="arc">
              <a:avLst>
                <a:gd name="adj1" fmla="val 10423954"/>
                <a:gd name="adj2" fmla="val 16371214"/>
              </a:avLst>
            </a:prstGeom>
            <a:ln w="57150">
              <a:solidFill>
                <a:srgbClr val="36FF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Oval 34"/>
            <p:cNvSpPr/>
            <p:nvPr/>
          </p:nvSpPr>
          <p:spPr>
            <a:xfrm>
              <a:off x="4631262" y="4300589"/>
              <a:ext cx="205781" cy="2164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Oval 35"/>
            <p:cNvSpPr/>
            <p:nvPr/>
          </p:nvSpPr>
          <p:spPr>
            <a:xfrm>
              <a:off x="3160860" y="3846040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Oval 36"/>
            <p:cNvSpPr/>
            <p:nvPr/>
          </p:nvSpPr>
          <p:spPr>
            <a:xfrm>
              <a:off x="3909823" y="5081922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Oval 37"/>
            <p:cNvSpPr/>
            <p:nvPr/>
          </p:nvSpPr>
          <p:spPr>
            <a:xfrm>
              <a:off x="1598818" y="4673891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Oval 38"/>
            <p:cNvSpPr/>
            <p:nvPr/>
          </p:nvSpPr>
          <p:spPr>
            <a:xfrm>
              <a:off x="2205216" y="3961965"/>
              <a:ext cx="205781" cy="21644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Oval 39"/>
            <p:cNvSpPr/>
            <p:nvPr/>
          </p:nvSpPr>
          <p:spPr>
            <a:xfrm>
              <a:off x="2664086" y="5131241"/>
              <a:ext cx="205781" cy="21644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4" name="Curved Right Arrow 23"/>
          <p:cNvSpPr/>
          <p:nvPr/>
        </p:nvSpPr>
        <p:spPr>
          <a:xfrm>
            <a:off x="741521" y="2816474"/>
            <a:ext cx="1207810" cy="299135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73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16">
        <p:fade/>
      </p:transition>
    </mc:Choice>
    <mc:Fallback xmlns="">
      <p:transition spd="med" advTm="6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Cut the mesh and map to disk</a:t>
            </a:r>
            <a:endParaRPr lang="he-IL" dirty="0"/>
          </a:p>
        </p:txBody>
      </p:sp>
      <p:sp>
        <p:nvSpPr>
          <p:cNvPr id="4" name="Oval 3"/>
          <p:cNvSpPr/>
          <p:nvPr/>
        </p:nvSpPr>
        <p:spPr>
          <a:xfrm>
            <a:off x="2567608" y="1483617"/>
            <a:ext cx="2232248" cy="2232248"/>
          </a:xfrm>
          <a:prstGeom prst="ellips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Arc 4"/>
          <p:cNvSpPr/>
          <p:nvPr/>
        </p:nvSpPr>
        <p:spPr>
          <a:xfrm rot="1139623" flipH="1">
            <a:off x="3219093" y="1695280"/>
            <a:ext cx="522007" cy="1154134"/>
          </a:xfrm>
          <a:prstGeom prst="arc">
            <a:avLst>
              <a:gd name="adj1" fmla="val 17933733"/>
              <a:gd name="adj2" fmla="val 3805670"/>
            </a:avLst>
          </a:prstGeom>
          <a:ln w="57150">
            <a:solidFill>
              <a:srgbClr val="FF00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 rot="6651873">
            <a:off x="3345416" y="1970578"/>
            <a:ext cx="641452" cy="1154134"/>
          </a:xfrm>
          <a:prstGeom prst="arc">
            <a:avLst>
              <a:gd name="adj1" fmla="val 17933733"/>
              <a:gd name="adj2" fmla="val 3805670"/>
            </a:avLst>
          </a:prstGeom>
          <a:ln w="57150">
            <a:solidFill>
              <a:srgbClr val="36FF15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12" name="Arc 11"/>
          <p:cNvSpPr/>
          <p:nvPr/>
        </p:nvSpPr>
        <p:spPr>
          <a:xfrm rot="2663798" flipV="1">
            <a:off x="2812490" y="2365764"/>
            <a:ext cx="279472" cy="608233"/>
          </a:xfrm>
          <a:prstGeom prst="arc">
            <a:avLst>
              <a:gd name="adj1" fmla="val 16867489"/>
              <a:gd name="adj2" fmla="val 3805670"/>
            </a:avLst>
          </a:prstGeom>
          <a:ln w="57150">
            <a:solidFill>
              <a:srgbClr val="FFFF00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baseline="-25000" dirty="0">
              <a:solidFill>
                <a:srgbClr val="36FF15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264837" y="1775695"/>
            <a:ext cx="205781" cy="21644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Oval 20"/>
          <p:cNvSpPr/>
          <p:nvPr/>
        </p:nvSpPr>
        <p:spPr>
          <a:xfrm>
            <a:off x="3084533" y="2478263"/>
            <a:ext cx="205781" cy="21644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/>
          <p:cNvSpPr/>
          <p:nvPr/>
        </p:nvSpPr>
        <p:spPr>
          <a:xfrm>
            <a:off x="2666787" y="2831726"/>
            <a:ext cx="205781" cy="21644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Oval 25"/>
          <p:cNvSpPr/>
          <p:nvPr/>
        </p:nvSpPr>
        <p:spPr>
          <a:xfrm>
            <a:off x="3880283" y="2828102"/>
            <a:ext cx="205781" cy="216444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30" name="Group 29"/>
          <p:cNvGrpSpPr/>
          <p:nvPr/>
        </p:nvGrpSpPr>
        <p:grpSpPr>
          <a:xfrm>
            <a:off x="1991544" y="5107527"/>
            <a:ext cx="3238225" cy="1501645"/>
            <a:chOff x="1598818" y="3846040"/>
            <a:chExt cx="3238225" cy="1501645"/>
          </a:xfrm>
        </p:grpSpPr>
        <p:sp>
          <p:nvSpPr>
            <p:cNvPr id="31" name="Oval 30"/>
            <p:cNvSpPr/>
            <p:nvPr/>
          </p:nvSpPr>
          <p:spPr>
            <a:xfrm>
              <a:off x="1679520" y="3962728"/>
              <a:ext cx="3128198" cy="1356218"/>
            </a:xfrm>
            <a:prstGeom prst="ellipse">
              <a:avLst/>
            </a:prstGeom>
            <a:ln w="571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32" name="Arc 31"/>
            <p:cNvSpPr/>
            <p:nvPr/>
          </p:nvSpPr>
          <p:spPr>
            <a:xfrm>
              <a:off x="1719785" y="3954262"/>
              <a:ext cx="3087933" cy="1334130"/>
            </a:xfrm>
            <a:prstGeom prst="arc">
              <a:avLst>
                <a:gd name="adj1" fmla="val 16200000"/>
                <a:gd name="adj2" fmla="val 2232544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3" name="Arc 32"/>
            <p:cNvSpPr/>
            <p:nvPr/>
          </p:nvSpPr>
          <p:spPr>
            <a:xfrm>
              <a:off x="1661134" y="3970241"/>
              <a:ext cx="3087933" cy="1334130"/>
            </a:xfrm>
            <a:prstGeom prst="arc">
              <a:avLst>
                <a:gd name="adj1" fmla="val 2076651"/>
                <a:gd name="adj2" fmla="val 10443035"/>
              </a:avLst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4" name="Arc 33"/>
            <p:cNvSpPr/>
            <p:nvPr/>
          </p:nvSpPr>
          <p:spPr>
            <a:xfrm>
              <a:off x="1661134" y="3954262"/>
              <a:ext cx="3106935" cy="1334130"/>
            </a:xfrm>
            <a:prstGeom prst="arc">
              <a:avLst>
                <a:gd name="adj1" fmla="val 10423954"/>
                <a:gd name="adj2" fmla="val 16371214"/>
              </a:avLst>
            </a:prstGeom>
            <a:ln w="57150">
              <a:solidFill>
                <a:srgbClr val="36FF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Oval 34"/>
            <p:cNvSpPr/>
            <p:nvPr/>
          </p:nvSpPr>
          <p:spPr>
            <a:xfrm>
              <a:off x="4631262" y="4300589"/>
              <a:ext cx="205781" cy="2164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6" name="Oval 35"/>
            <p:cNvSpPr/>
            <p:nvPr/>
          </p:nvSpPr>
          <p:spPr>
            <a:xfrm>
              <a:off x="3160860" y="3846040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7" name="Oval 36"/>
            <p:cNvSpPr/>
            <p:nvPr/>
          </p:nvSpPr>
          <p:spPr>
            <a:xfrm>
              <a:off x="3909823" y="5081922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Oval 37"/>
            <p:cNvSpPr/>
            <p:nvPr/>
          </p:nvSpPr>
          <p:spPr>
            <a:xfrm>
              <a:off x="1598818" y="4673891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9" name="Oval 38"/>
            <p:cNvSpPr/>
            <p:nvPr/>
          </p:nvSpPr>
          <p:spPr>
            <a:xfrm>
              <a:off x="2205216" y="3961965"/>
              <a:ext cx="205781" cy="216444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0" name="Oval 39"/>
            <p:cNvSpPr/>
            <p:nvPr/>
          </p:nvSpPr>
          <p:spPr>
            <a:xfrm>
              <a:off x="2664086" y="5131241"/>
              <a:ext cx="205781" cy="21644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24" name="Group 23"/>
          <p:cNvGrpSpPr/>
          <p:nvPr/>
        </p:nvGrpSpPr>
        <p:grpSpPr>
          <a:xfrm rot="20158410">
            <a:off x="7165213" y="3692914"/>
            <a:ext cx="2416401" cy="3253011"/>
            <a:chOff x="4967012" y="3561059"/>
            <a:chExt cx="2416401" cy="325301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012" y="3561059"/>
              <a:ext cx="2416401" cy="3221868"/>
            </a:xfrm>
            <a:prstGeom prst="rect">
              <a:avLst/>
            </a:prstGeom>
          </p:spPr>
        </p:pic>
        <p:sp>
          <p:nvSpPr>
            <p:cNvPr id="28" name="Oval 27"/>
            <p:cNvSpPr/>
            <p:nvPr/>
          </p:nvSpPr>
          <p:spPr>
            <a:xfrm>
              <a:off x="7061767" y="5865315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5767992" y="5163917"/>
              <a:ext cx="428798" cy="1451822"/>
            </a:xfrm>
            <a:custGeom>
              <a:avLst/>
              <a:gdLst>
                <a:gd name="connsiteX0" fmla="*/ 428798 w 428798"/>
                <a:gd name="connsiteY0" fmla="*/ 169476 h 1451822"/>
                <a:gd name="connsiteX1" fmla="*/ 330437 w 428798"/>
                <a:gd name="connsiteY1" fmla="*/ 34684 h 1451822"/>
                <a:gd name="connsiteX2" fmla="*/ 206574 w 428798"/>
                <a:gd name="connsiteY2" fmla="*/ 9183 h 1451822"/>
                <a:gd name="connsiteX3" fmla="*/ 71782 w 428798"/>
                <a:gd name="connsiteY3" fmla="*/ 165833 h 1451822"/>
                <a:gd name="connsiteX4" fmla="*/ 2564 w 428798"/>
                <a:gd name="connsiteY4" fmla="*/ 453632 h 1451822"/>
                <a:gd name="connsiteX5" fmla="*/ 17136 w 428798"/>
                <a:gd name="connsiteY5" fmla="*/ 679500 h 1451822"/>
                <a:gd name="connsiteX6" fmla="*/ 38994 w 428798"/>
                <a:gd name="connsiteY6" fmla="*/ 992800 h 1451822"/>
                <a:gd name="connsiteX7" fmla="*/ 210217 w 428798"/>
                <a:gd name="connsiteY7" fmla="*/ 1258741 h 1451822"/>
                <a:gd name="connsiteX8" fmla="*/ 334080 w 428798"/>
                <a:gd name="connsiteY8" fmla="*/ 1335245 h 1451822"/>
                <a:gd name="connsiteX9" fmla="*/ 345009 w 428798"/>
                <a:gd name="connsiteY9" fmla="*/ 1451822 h 145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798" h="1451822">
                  <a:moveTo>
                    <a:pt x="428798" y="169476"/>
                  </a:moveTo>
                  <a:cubicBezTo>
                    <a:pt x="398136" y="115437"/>
                    <a:pt x="367474" y="61399"/>
                    <a:pt x="330437" y="34684"/>
                  </a:cubicBezTo>
                  <a:cubicBezTo>
                    <a:pt x="293400" y="7968"/>
                    <a:pt x="249683" y="-12675"/>
                    <a:pt x="206574" y="9183"/>
                  </a:cubicBezTo>
                  <a:cubicBezTo>
                    <a:pt x="163465" y="31041"/>
                    <a:pt x="105784" y="91758"/>
                    <a:pt x="71782" y="165833"/>
                  </a:cubicBezTo>
                  <a:cubicBezTo>
                    <a:pt x="37780" y="239908"/>
                    <a:pt x="11672" y="368021"/>
                    <a:pt x="2564" y="453632"/>
                  </a:cubicBezTo>
                  <a:cubicBezTo>
                    <a:pt x="-6544" y="539243"/>
                    <a:pt x="11064" y="589639"/>
                    <a:pt x="17136" y="679500"/>
                  </a:cubicBezTo>
                  <a:cubicBezTo>
                    <a:pt x="23208" y="769361"/>
                    <a:pt x="6814" y="896260"/>
                    <a:pt x="38994" y="992800"/>
                  </a:cubicBezTo>
                  <a:cubicBezTo>
                    <a:pt x="71174" y="1089340"/>
                    <a:pt x="161036" y="1201667"/>
                    <a:pt x="210217" y="1258741"/>
                  </a:cubicBezTo>
                  <a:cubicBezTo>
                    <a:pt x="259398" y="1315815"/>
                    <a:pt x="311615" y="1303065"/>
                    <a:pt x="334080" y="1335245"/>
                  </a:cubicBezTo>
                  <a:cubicBezTo>
                    <a:pt x="356545" y="1367425"/>
                    <a:pt x="350777" y="1409623"/>
                    <a:pt x="345009" y="1451822"/>
                  </a:cubicBezTo>
                </a:path>
              </a:pathLst>
            </a:custGeom>
            <a:noFill/>
            <a:ln w="57150">
              <a:solidFill>
                <a:srgbClr val="36FF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6266008" y="5105369"/>
              <a:ext cx="920402" cy="825480"/>
            </a:xfrm>
            <a:custGeom>
              <a:avLst/>
              <a:gdLst>
                <a:gd name="connsiteX0" fmla="*/ 0 w 920402"/>
                <a:gd name="connsiteY0" fmla="*/ 180664 h 825480"/>
                <a:gd name="connsiteX1" fmla="*/ 69217 w 920402"/>
                <a:gd name="connsiteY1" fmla="*/ 60445 h 825480"/>
                <a:gd name="connsiteX2" fmla="*/ 193080 w 920402"/>
                <a:gd name="connsiteY2" fmla="*/ 16728 h 825480"/>
                <a:gd name="connsiteX3" fmla="*/ 349731 w 920402"/>
                <a:gd name="connsiteY3" fmla="*/ 5799 h 825480"/>
                <a:gd name="connsiteX4" fmla="*/ 601100 w 920402"/>
                <a:gd name="connsiteY4" fmla="*/ 104161 h 825480"/>
                <a:gd name="connsiteX5" fmla="*/ 746821 w 920402"/>
                <a:gd name="connsiteY5" fmla="*/ 275383 h 825480"/>
                <a:gd name="connsiteX6" fmla="*/ 859755 w 920402"/>
                <a:gd name="connsiteY6" fmla="*/ 519466 h 825480"/>
                <a:gd name="connsiteX7" fmla="*/ 918043 w 920402"/>
                <a:gd name="connsiteY7" fmla="*/ 636043 h 825480"/>
                <a:gd name="connsiteX8" fmla="*/ 903471 w 920402"/>
                <a:gd name="connsiteY8" fmla="*/ 825480 h 82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0402" h="825480">
                  <a:moveTo>
                    <a:pt x="0" y="180664"/>
                  </a:moveTo>
                  <a:cubicBezTo>
                    <a:pt x="18518" y="134216"/>
                    <a:pt x="37037" y="87768"/>
                    <a:pt x="69217" y="60445"/>
                  </a:cubicBezTo>
                  <a:cubicBezTo>
                    <a:pt x="101397" y="33122"/>
                    <a:pt x="146328" y="25836"/>
                    <a:pt x="193080" y="16728"/>
                  </a:cubicBezTo>
                  <a:cubicBezTo>
                    <a:pt x="239832" y="7620"/>
                    <a:pt x="281728" y="-8773"/>
                    <a:pt x="349731" y="5799"/>
                  </a:cubicBezTo>
                  <a:cubicBezTo>
                    <a:pt x="417734" y="20371"/>
                    <a:pt x="534918" y="59230"/>
                    <a:pt x="601100" y="104161"/>
                  </a:cubicBezTo>
                  <a:cubicBezTo>
                    <a:pt x="667282" y="149092"/>
                    <a:pt x="703712" y="206166"/>
                    <a:pt x="746821" y="275383"/>
                  </a:cubicBezTo>
                  <a:cubicBezTo>
                    <a:pt x="789930" y="344601"/>
                    <a:pt x="831218" y="459356"/>
                    <a:pt x="859755" y="519466"/>
                  </a:cubicBezTo>
                  <a:cubicBezTo>
                    <a:pt x="888292" y="579576"/>
                    <a:pt x="910757" y="585041"/>
                    <a:pt x="918043" y="636043"/>
                  </a:cubicBezTo>
                  <a:cubicBezTo>
                    <a:pt x="925329" y="687045"/>
                    <a:pt x="914400" y="756262"/>
                    <a:pt x="903471" y="825480"/>
                  </a:cubicBezTo>
                </a:path>
              </a:pathLst>
            </a:custGeom>
            <a:noFill/>
            <a:ln w="57150">
              <a:solidFill>
                <a:srgbClr val="36FF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5026085" y="4797036"/>
              <a:ext cx="1066602" cy="1891999"/>
            </a:xfrm>
            <a:custGeom>
              <a:avLst/>
              <a:gdLst>
                <a:gd name="connsiteX0" fmla="*/ 1066602 w 1066602"/>
                <a:gd name="connsiteY0" fmla="*/ 1891999 h 1891999"/>
                <a:gd name="connsiteX1" fmla="*/ 957272 w 1066602"/>
                <a:gd name="connsiteY1" fmla="*/ 1762790 h 1891999"/>
                <a:gd name="connsiteX2" fmla="*/ 778367 w 1066602"/>
                <a:gd name="connsiteY2" fmla="*/ 1693216 h 1891999"/>
                <a:gd name="connsiteX3" fmla="*/ 619341 w 1066602"/>
                <a:gd name="connsiteY3" fmla="*/ 1573947 h 1891999"/>
                <a:gd name="connsiteX4" fmla="*/ 430498 w 1066602"/>
                <a:gd name="connsiteY4" fmla="*/ 1424860 h 1891999"/>
                <a:gd name="connsiteX5" fmla="*/ 281411 w 1066602"/>
                <a:gd name="connsiteY5" fmla="*/ 1275773 h 1891999"/>
                <a:gd name="connsiteX6" fmla="*/ 102506 w 1066602"/>
                <a:gd name="connsiteY6" fmla="*/ 1007416 h 1891999"/>
                <a:gd name="connsiteX7" fmla="*/ 3115 w 1066602"/>
                <a:gd name="connsiteY7" fmla="*/ 729121 h 1891999"/>
                <a:gd name="connsiteX8" fmla="*/ 32932 w 1066602"/>
                <a:gd name="connsiteY8" fmla="*/ 480642 h 1891999"/>
                <a:gd name="connsiteX9" fmla="*/ 112445 w 1066602"/>
                <a:gd name="connsiteY9" fmla="*/ 242103 h 1891999"/>
                <a:gd name="connsiteX10" fmla="*/ 201898 w 1066602"/>
                <a:gd name="connsiteY10" fmla="*/ 112894 h 1891999"/>
                <a:gd name="connsiteX11" fmla="*/ 301289 w 1066602"/>
                <a:gd name="connsiteY11" fmla="*/ 13503 h 1891999"/>
                <a:gd name="connsiteX12" fmla="*/ 331106 w 1066602"/>
                <a:gd name="connsiteY12" fmla="*/ 3564 h 189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6602" h="1891999">
                  <a:moveTo>
                    <a:pt x="1066602" y="1891999"/>
                  </a:moveTo>
                  <a:cubicBezTo>
                    <a:pt x="1035956" y="1843959"/>
                    <a:pt x="1005311" y="1795920"/>
                    <a:pt x="957272" y="1762790"/>
                  </a:cubicBezTo>
                  <a:cubicBezTo>
                    <a:pt x="909233" y="1729659"/>
                    <a:pt x="834689" y="1724690"/>
                    <a:pt x="778367" y="1693216"/>
                  </a:cubicBezTo>
                  <a:cubicBezTo>
                    <a:pt x="722045" y="1661742"/>
                    <a:pt x="677319" y="1618673"/>
                    <a:pt x="619341" y="1573947"/>
                  </a:cubicBezTo>
                  <a:cubicBezTo>
                    <a:pt x="561363" y="1529221"/>
                    <a:pt x="486820" y="1474556"/>
                    <a:pt x="430498" y="1424860"/>
                  </a:cubicBezTo>
                  <a:cubicBezTo>
                    <a:pt x="374176" y="1375164"/>
                    <a:pt x="336076" y="1345347"/>
                    <a:pt x="281411" y="1275773"/>
                  </a:cubicBezTo>
                  <a:cubicBezTo>
                    <a:pt x="226746" y="1206199"/>
                    <a:pt x="148889" y="1098525"/>
                    <a:pt x="102506" y="1007416"/>
                  </a:cubicBezTo>
                  <a:cubicBezTo>
                    <a:pt x="56123" y="916307"/>
                    <a:pt x="14711" y="816917"/>
                    <a:pt x="3115" y="729121"/>
                  </a:cubicBezTo>
                  <a:cubicBezTo>
                    <a:pt x="-8481" y="641325"/>
                    <a:pt x="14710" y="561812"/>
                    <a:pt x="32932" y="480642"/>
                  </a:cubicBezTo>
                  <a:cubicBezTo>
                    <a:pt x="51154" y="399472"/>
                    <a:pt x="84284" y="303394"/>
                    <a:pt x="112445" y="242103"/>
                  </a:cubicBezTo>
                  <a:cubicBezTo>
                    <a:pt x="140606" y="180812"/>
                    <a:pt x="170424" y="150994"/>
                    <a:pt x="201898" y="112894"/>
                  </a:cubicBezTo>
                  <a:cubicBezTo>
                    <a:pt x="233372" y="74794"/>
                    <a:pt x="279754" y="31725"/>
                    <a:pt x="301289" y="13503"/>
                  </a:cubicBezTo>
                  <a:cubicBezTo>
                    <a:pt x="322824" y="-4719"/>
                    <a:pt x="326965" y="-578"/>
                    <a:pt x="331106" y="3564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5127442" y="4778960"/>
              <a:ext cx="219810" cy="121031"/>
            </a:xfrm>
            <a:custGeom>
              <a:avLst/>
              <a:gdLst>
                <a:gd name="connsiteX0" fmla="*/ 219810 w 219810"/>
                <a:gd name="connsiteY0" fmla="*/ 21640 h 121031"/>
                <a:gd name="connsiteX1" fmla="*/ 80662 w 219810"/>
                <a:gd name="connsiteY1" fmla="*/ 1762 h 121031"/>
                <a:gd name="connsiteX2" fmla="*/ 1149 w 219810"/>
                <a:gd name="connsiteY2" fmla="*/ 61397 h 121031"/>
                <a:gd name="connsiteX3" fmla="*/ 40906 w 219810"/>
                <a:gd name="connsiteY3" fmla="*/ 121031 h 121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10" h="121031">
                  <a:moveTo>
                    <a:pt x="219810" y="21640"/>
                  </a:moveTo>
                  <a:cubicBezTo>
                    <a:pt x="168457" y="8388"/>
                    <a:pt x="117105" y="-4864"/>
                    <a:pt x="80662" y="1762"/>
                  </a:cubicBezTo>
                  <a:cubicBezTo>
                    <a:pt x="44219" y="8388"/>
                    <a:pt x="7775" y="41519"/>
                    <a:pt x="1149" y="61397"/>
                  </a:cubicBezTo>
                  <a:cubicBezTo>
                    <a:pt x="-5477" y="81275"/>
                    <a:pt x="17714" y="101153"/>
                    <a:pt x="40906" y="121031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5" name="Oval 44"/>
            <p:cNvSpPr/>
            <p:nvPr/>
          </p:nvSpPr>
          <p:spPr>
            <a:xfrm>
              <a:off x="5306135" y="4656714"/>
              <a:ext cx="205781" cy="21644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6370983" y="4733916"/>
              <a:ext cx="956134" cy="1169927"/>
            </a:xfrm>
            <a:custGeom>
              <a:avLst/>
              <a:gdLst>
                <a:gd name="connsiteX0" fmla="*/ 884582 w 956134"/>
                <a:gd name="connsiteY0" fmla="*/ 1169927 h 1169927"/>
                <a:gd name="connsiteX1" fmla="*/ 954156 w 956134"/>
                <a:gd name="connsiteY1" fmla="*/ 1000962 h 1169927"/>
                <a:gd name="connsiteX2" fmla="*/ 934278 w 956134"/>
                <a:gd name="connsiteY2" fmla="*/ 871754 h 1169927"/>
                <a:gd name="connsiteX3" fmla="*/ 904460 w 956134"/>
                <a:gd name="connsiteY3" fmla="*/ 613336 h 1169927"/>
                <a:gd name="connsiteX4" fmla="*/ 864704 w 956134"/>
                <a:gd name="connsiteY4" fmla="*/ 533823 h 1169927"/>
                <a:gd name="connsiteX5" fmla="*/ 805069 w 956134"/>
                <a:gd name="connsiteY5" fmla="*/ 374797 h 1169927"/>
                <a:gd name="connsiteX6" fmla="*/ 735495 w 956134"/>
                <a:gd name="connsiteY6" fmla="*/ 215771 h 1169927"/>
                <a:gd name="connsiteX7" fmla="*/ 626165 w 956134"/>
                <a:gd name="connsiteY7" fmla="*/ 96501 h 1169927"/>
                <a:gd name="connsiteX8" fmla="*/ 397565 w 956134"/>
                <a:gd name="connsiteY8" fmla="*/ 7049 h 1169927"/>
                <a:gd name="connsiteX9" fmla="*/ 149087 w 956134"/>
                <a:gd name="connsiteY9" fmla="*/ 16988 h 1169927"/>
                <a:gd name="connsiteX10" fmla="*/ 0 w 956134"/>
                <a:gd name="connsiteY10" fmla="*/ 106441 h 1169927"/>
                <a:gd name="connsiteX11" fmla="*/ 0 w 956134"/>
                <a:gd name="connsiteY11" fmla="*/ 106441 h 1169927"/>
                <a:gd name="connsiteX0" fmla="*/ 884582 w 956134"/>
                <a:gd name="connsiteY0" fmla="*/ 1169927 h 1169927"/>
                <a:gd name="connsiteX1" fmla="*/ 954156 w 956134"/>
                <a:gd name="connsiteY1" fmla="*/ 1000962 h 1169927"/>
                <a:gd name="connsiteX2" fmla="*/ 934278 w 956134"/>
                <a:gd name="connsiteY2" fmla="*/ 871754 h 1169927"/>
                <a:gd name="connsiteX3" fmla="*/ 904460 w 956134"/>
                <a:gd name="connsiteY3" fmla="*/ 712727 h 1169927"/>
                <a:gd name="connsiteX4" fmla="*/ 864704 w 956134"/>
                <a:gd name="connsiteY4" fmla="*/ 533823 h 1169927"/>
                <a:gd name="connsiteX5" fmla="*/ 805069 w 956134"/>
                <a:gd name="connsiteY5" fmla="*/ 374797 h 1169927"/>
                <a:gd name="connsiteX6" fmla="*/ 735495 w 956134"/>
                <a:gd name="connsiteY6" fmla="*/ 215771 h 1169927"/>
                <a:gd name="connsiteX7" fmla="*/ 626165 w 956134"/>
                <a:gd name="connsiteY7" fmla="*/ 96501 h 1169927"/>
                <a:gd name="connsiteX8" fmla="*/ 397565 w 956134"/>
                <a:gd name="connsiteY8" fmla="*/ 7049 h 1169927"/>
                <a:gd name="connsiteX9" fmla="*/ 149087 w 956134"/>
                <a:gd name="connsiteY9" fmla="*/ 16988 h 1169927"/>
                <a:gd name="connsiteX10" fmla="*/ 0 w 956134"/>
                <a:gd name="connsiteY10" fmla="*/ 106441 h 1169927"/>
                <a:gd name="connsiteX11" fmla="*/ 0 w 956134"/>
                <a:gd name="connsiteY11" fmla="*/ 106441 h 11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6134" h="1169927">
                  <a:moveTo>
                    <a:pt x="884582" y="1169927"/>
                  </a:moveTo>
                  <a:cubicBezTo>
                    <a:pt x="915227" y="1110292"/>
                    <a:pt x="945873" y="1050657"/>
                    <a:pt x="954156" y="1000962"/>
                  </a:cubicBezTo>
                  <a:cubicBezTo>
                    <a:pt x="962439" y="951267"/>
                    <a:pt x="942561" y="919793"/>
                    <a:pt x="934278" y="871754"/>
                  </a:cubicBezTo>
                  <a:cubicBezTo>
                    <a:pt x="925995" y="823715"/>
                    <a:pt x="916056" y="769049"/>
                    <a:pt x="904460" y="712727"/>
                  </a:cubicBezTo>
                  <a:cubicBezTo>
                    <a:pt x="892864" y="656405"/>
                    <a:pt x="881269" y="590145"/>
                    <a:pt x="864704" y="533823"/>
                  </a:cubicBezTo>
                  <a:cubicBezTo>
                    <a:pt x="848139" y="477501"/>
                    <a:pt x="826604" y="427806"/>
                    <a:pt x="805069" y="374797"/>
                  </a:cubicBezTo>
                  <a:cubicBezTo>
                    <a:pt x="783534" y="321788"/>
                    <a:pt x="765312" y="262154"/>
                    <a:pt x="735495" y="215771"/>
                  </a:cubicBezTo>
                  <a:cubicBezTo>
                    <a:pt x="705678" y="169388"/>
                    <a:pt x="682487" y="131288"/>
                    <a:pt x="626165" y="96501"/>
                  </a:cubicBezTo>
                  <a:cubicBezTo>
                    <a:pt x="569843" y="61714"/>
                    <a:pt x="477078" y="20301"/>
                    <a:pt x="397565" y="7049"/>
                  </a:cubicBezTo>
                  <a:cubicBezTo>
                    <a:pt x="318052" y="-6203"/>
                    <a:pt x="215348" y="423"/>
                    <a:pt x="149087" y="16988"/>
                  </a:cubicBezTo>
                  <a:cubicBezTo>
                    <a:pt x="82826" y="33553"/>
                    <a:pt x="0" y="106441"/>
                    <a:pt x="0" y="106441"/>
                  </a:cubicBezTo>
                  <a:lnTo>
                    <a:pt x="0" y="106441"/>
                  </a:lnTo>
                </a:path>
              </a:pathLst>
            </a:cu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6380554" y="4522264"/>
              <a:ext cx="99759" cy="308153"/>
            </a:xfrm>
            <a:custGeom>
              <a:avLst/>
              <a:gdLst>
                <a:gd name="connsiteX0" fmla="*/ 10307 w 99759"/>
                <a:gd name="connsiteY0" fmla="*/ 308153 h 308153"/>
                <a:gd name="connsiteX1" fmla="*/ 368 w 99759"/>
                <a:gd name="connsiteY1" fmla="*/ 99432 h 308153"/>
                <a:gd name="connsiteX2" fmla="*/ 10307 w 99759"/>
                <a:gd name="connsiteY2" fmla="*/ 40 h 308153"/>
                <a:gd name="connsiteX3" fmla="*/ 79881 w 99759"/>
                <a:gd name="connsiteY3" fmla="*/ 109371 h 308153"/>
                <a:gd name="connsiteX4" fmla="*/ 99759 w 99759"/>
                <a:gd name="connsiteY4" fmla="*/ 178945 h 30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759" h="308153">
                  <a:moveTo>
                    <a:pt x="10307" y="308153"/>
                  </a:moveTo>
                  <a:cubicBezTo>
                    <a:pt x="5337" y="229468"/>
                    <a:pt x="368" y="150784"/>
                    <a:pt x="368" y="99432"/>
                  </a:cubicBezTo>
                  <a:cubicBezTo>
                    <a:pt x="368" y="48080"/>
                    <a:pt x="-2945" y="-1616"/>
                    <a:pt x="10307" y="40"/>
                  </a:cubicBezTo>
                  <a:cubicBezTo>
                    <a:pt x="23559" y="1696"/>
                    <a:pt x="64972" y="79554"/>
                    <a:pt x="79881" y="109371"/>
                  </a:cubicBezTo>
                  <a:cubicBezTo>
                    <a:pt x="94790" y="139188"/>
                    <a:pt x="97274" y="159066"/>
                    <a:pt x="99759" y="178945"/>
                  </a:cubicBezTo>
                </a:path>
              </a:pathLst>
            </a:cu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8" name="Oval 47"/>
            <p:cNvSpPr/>
            <p:nvPr/>
          </p:nvSpPr>
          <p:spPr>
            <a:xfrm>
              <a:off x="6297737" y="4685610"/>
              <a:ext cx="205781" cy="216444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9" name="Oval 48"/>
            <p:cNvSpPr/>
            <p:nvPr/>
          </p:nvSpPr>
          <p:spPr>
            <a:xfrm>
              <a:off x="6003765" y="6597626"/>
              <a:ext cx="205781" cy="216444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50" name="Oval 49"/>
            <p:cNvSpPr/>
            <p:nvPr/>
          </p:nvSpPr>
          <p:spPr>
            <a:xfrm>
              <a:off x="6144194" y="5276836"/>
              <a:ext cx="205781" cy="216444"/>
            </a:xfrm>
            <a:prstGeom prst="ellipse">
              <a:avLst/>
            </a:prstGeom>
            <a:solidFill>
              <a:srgbClr val="36FF1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9402" flipH="1">
            <a:off x="7281511" y="1416003"/>
            <a:ext cx="2931182" cy="2557407"/>
          </a:xfrm>
          <a:prstGeom prst="rect">
            <a:avLst/>
          </a:prstGeom>
        </p:spPr>
      </p:pic>
      <p:sp>
        <p:nvSpPr>
          <p:cNvPr id="52" name="Freeform 51"/>
          <p:cNvSpPr/>
          <p:nvPr/>
        </p:nvSpPr>
        <p:spPr>
          <a:xfrm rot="18787644">
            <a:off x="7693645" y="1563738"/>
            <a:ext cx="913072" cy="1716505"/>
          </a:xfrm>
          <a:custGeom>
            <a:avLst/>
            <a:gdLst>
              <a:gd name="connsiteX0" fmla="*/ 913072 w 913072"/>
              <a:gd name="connsiteY0" fmla="*/ 0 h 1716505"/>
              <a:gd name="connsiteX1" fmla="*/ 255345 w 913072"/>
              <a:gd name="connsiteY1" fmla="*/ 593558 h 1716505"/>
              <a:gd name="connsiteX2" fmla="*/ 14714 w 913072"/>
              <a:gd name="connsiteY2" fmla="*/ 1219200 h 1716505"/>
              <a:gd name="connsiteX3" fmla="*/ 46798 w 913072"/>
              <a:gd name="connsiteY3" fmla="*/ 1716505 h 1716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3072" h="1716505">
                <a:moveTo>
                  <a:pt x="913072" y="0"/>
                </a:moveTo>
                <a:cubicBezTo>
                  <a:pt x="659071" y="195179"/>
                  <a:pt x="405071" y="390358"/>
                  <a:pt x="255345" y="593558"/>
                </a:cubicBezTo>
                <a:cubicBezTo>
                  <a:pt x="105619" y="796758"/>
                  <a:pt x="49472" y="1032042"/>
                  <a:pt x="14714" y="1219200"/>
                </a:cubicBezTo>
                <a:cubicBezTo>
                  <a:pt x="-20044" y="1406358"/>
                  <a:pt x="13377" y="1561431"/>
                  <a:pt x="46798" y="1716505"/>
                </a:cubicBezTo>
              </a:path>
            </a:pathLst>
          </a:custGeom>
          <a:noFill/>
          <a:ln w="57150">
            <a:solidFill>
              <a:srgbClr val="36F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3" name="Freeform 52"/>
          <p:cNvSpPr/>
          <p:nvPr/>
        </p:nvSpPr>
        <p:spPr>
          <a:xfrm rot="18787644">
            <a:off x="7315828" y="1678617"/>
            <a:ext cx="1332543" cy="1828800"/>
          </a:xfrm>
          <a:custGeom>
            <a:avLst/>
            <a:gdLst>
              <a:gd name="connsiteX0" fmla="*/ 40456 w 1332543"/>
              <a:gd name="connsiteY0" fmla="*/ 1828800 h 1828800"/>
              <a:gd name="connsiteX1" fmla="*/ 699 w 1332543"/>
              <a:gd name="connsiteY1" fmla="*/ 1351721 h 1828800"/>
              <a:gd name="connsiteX2" fmla="*/ 70273 w 1332543"/>
              <a:gd name="connsiteY2" fmla="*/ 904460 h 1828800"/>
              <a:gd name="connsiteX3" fmla="*/ 298873 w 1332543"/>
              <a:gd name="connsiteY3" fmla="*/ 556591 h 1828800"/>
              <a:gd name="connsiteX4" fmla="*/ 507595 w 1332543"/>
              <a:gd name="connsiteY4" fmla="*/ 397565 h 1828800"/>
              <a:gd name="connsiteX5" fmla="*/ 766012 w 1332543"/>
              <a:gd name="connsiteY5" fmla="*/ 308113 h 1828800"/>
              <a:gd name="connsiteX6" fmla="*/ 944917 w 1332543"/>
              <a:gd name="connsiteY6" fmla="*/ 268356 h 1828800"/>
              <a:gd name="connsiteX7" fmla="*/ 1332543 w 1332543"/>
              <a:gd name="connsiteY7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2543" h="1828800">
                <a:moveTo>
                  <a:pt x="40456" y="1828800"/>
                </a:moveTo>
                <a:cubicBezTo>
                  <a:pt x="18093" y="1667288"/>
                  <a:pt x="-4270" y="1505777"/>
                  <a:pt x="699" y="1351721"/>
                </a:cubicBezTo>
                <a:cubicBezTo>
                  <a:pt x="5668" y="1197665"/>
                  <a:pt x="20577" y="1036982"/>
                  <a:pt x="70273" y="904460"/>
                </a:cubicBezTo>
                <a:cubicBezTo>
                  <a:pt x="119969" y="771938"/>
                  <a:pt x="225986" y="641073"/>
                  <a:pt x="298873" y="556591"/>
                </a:cubicBezTo>
                <a:cubicBezTo>
                  <a:pt x="371760" y="472109"/>
                  <a:pt x="429739" y="438978"/>
                  <a:pt x="507595" y="397565"/>
                </a:cubicBezTo>
                <a:cubicBezTo>
                  <a:pt x="585452" y="356152"/>
                  <a:pt x="693125" y="329648"/>
                  <a:pt x="766012" y="308113"/>
                </a:cubicBezTo>
                <a:cubicBezTo>
                  <a:pt x="838899" y="286578"/>
                  <a:pt x="850495" y="319708"/>
                  <a:pt x="944917" y="268356"/>
                </a:cubicBezTo>
                <a:cubicBezTo>
                  <a:pt x="1039339" y="217004"/>
                  <a:pt x="1185941" y="108502"/>
                  <a:pt x="1332543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4" name="Oval 53"/>
          <p:cNvSpPr/>
          <p:nvPr/>
        </p:nvSpPr>
        <p:spPr>
          <a:xfrm rot="18787644">
            <a:off x="8449998" y="3255050"/>
            <a:ext cx="205781" cy="216444"/>
          </a:xfrm>
          <a:prstGeom prst="ellipse">
            <a:avLst/>
          </a:prstGeom>
          <a:solidFill>
            <a:srgbClr val="36FF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5" name="Oval 54"/>
          <p:cNvSpPr/>
          <p:nvPr/>
        </p:nvSpPr>
        <p:spPr>
          <a:xfrm rot="18787644">
            <a:off x="8054566" y="3504891"/>
            <a:ext cx="205781" cy="21644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Oval 55"/>
          <p:cNvSpPr/>
          <p:nvPr/>
        </p:nvSpPr>
        <p:spPr>
          <a:xfrm rot="18787644">
            <a:off x="7702410" y="1352061"/>
            <a:ext cx="205781" cy="216444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7" name="Freeform 56"/>
          <p:cNvSpPr/>
          <p:nvPr/>
        </p:nvSpPr>
        <p:spPr>
          <a:xfrm rot="18787644">
            <a:off x="7828732" y="1542402"/>
            <a:ext cx="726417" cy="1391479"/>
          </a:xfrm>
          <a:custGeom>
            <a:avLst/>
            <a:gdLst>
              <a:gd name="connsiteX0" fmla="*/ 726417 w 726417"/>
              <a:gd name="connsiteY0" fmla="*/ 0 h 1391479"/>
              <a:gd name="connsiteX1" fmla="*/ 656843 w 726417"/>
              <a:gd name="connsiteY1" fmla="*/ 139148 h 1391479"/>
              <a:gd name="connsiteX2" fmla="*/ 448122 w 726417"/>
              <a:gd name="connsiteY2" fmla="*/ 238539 h 1391479"/>
              <a:gd name="connsiteX3" fmla="*/ 338791 w 726417"/>
              <a:gd name="connsiteY3" fmla="*/ 357809 h 1391479"/>
              <a:gd name="connsiteX4" fmla="*/ 169826 w 726417"/>
              <a:gd name="connsiteY4" fmla="*/ 695739 h 1391479"/>
              <a:gd name="connsiteX5" fmla="*/ 60495 w 726417"/>
              <a:gd name="connsiteY5" fmla="*/ 944218 h 1391479"/>
              <a:gd name="connsiteX6" fmla="*/ 861 w 726417"/>
              <a:gd name="connsiteY6" fmla="*/ 1262270 h 1391479"/>
              <a:gd name="connsiteX7" fmla="*/ 30678 w 726417"/>
              <a:gd name="connsiteY7" fmla="*/ 1391479 h 139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6417" h="1391479">
                <a:moveTo>
                  <a:pt x="726417" y="0"/>
                </a:moveTo>
                <a:cubicBezTo>
                  <a:pt x="714821" y="49696"/>
                  <a:pt x="703225" y="99392"/>
                  <a:pt x="656843" y="139148"/>
                </a:cubicBezTo>
                <a:cubicBezTo>
                  <a:pt x="610461" y="178904"/>
                  <a:pt x="501131" y="202096"/>
                  <a:pt x="448122" y="238539"/>
                </a:cubicBezTo>
                <a:cubicBezTo>
                  <a:pt x="395113" y="274983"/>
                  <a:pt x="385174" y="281609"/>
                  <a:pt x="338791" y="357809"/>
                </a:cubicBezTo>
                <a:cubicBezTo>
                  <a:pt x="292408" y="434009"/>
                  <a:pt x="216209" y="598004"/>
                  <a:pt x="169826" y="695739"/>
                </a:cubicBezTo>
                <a:cubicBezTo>
                  <a:pt x="123443" y="793474"/>
                  <a:pt x="88656" y="849796"/>
                  <a:pt x="60495" y="944218"/>
                </a:cubicBezTo>
                <a:cubicBezTo>
                  <a:pt x="32334" y="1038640"/>
                  <a:pt x="5830" y="1187727"/>
                  <a:pt x="861" y="1262270"/>
                </a:cubicBezTo>
                <a:cubicBezTo>
                  <a:pt x="-4108" y="1336813"/>
                  <a:pt x="13285" y="1364146"/>
                  <a:pt x="30678" y="1391479"/>
                </a:cubicBezTo>
              </a:path>
            </a:pathLst>
          </a:cu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8" name="Oval 57"/>
          <p:cNvSpPr/>
          <p:nvPr/>
        </p:nvSpPr>
        <p:spPr>
          <a:xfrm rot="18787644">
            <a:off x="8419846" y="2889744"/>
            <a:ext cx="205781" cy="216444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9" name="Curved Right Arrow 58"/>
          <p:cNvSpPr/>
          <p:nvPr/>
        </p:nvSpPr>
        <p:spPr>
          <a:xfrm>
            <a:off x="741521" y="2816474"/>
            <a:ext cx="1207810" cy="299135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80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123">
        <p:fade/>
      </p:transition>
    </mc:Choice>
    <mc:Fallback xmlns="">
      <p:transition spd="med" advTm="111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9.7|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9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5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14.8|15.4|7.9|14.2|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7|2.1|11.2|12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3|7.8|2.7|13.3|7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2.9|3.2|5.4|3.1|1.2|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27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4|0.9|3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2.3|3.9|1|3.7|5.2|3.9|4.7|5.2|5.1|2.9|7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8.5|6.9|3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5.9|7.1|4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8|4.1|7.7|9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7|3.4|3.3|3.9|2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4|6|3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5.4"/>
</p:tagLst>
</file>

<file path=ppt/theme/theme1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25019</TotalTime>
  <Words>722</Words>
  <Application>Microsoft Office PowerPoint</Application>
  <PresentationFormat>Widescreen</PresentationFormat>
  <Paragraphs>296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Hobo Std</vt:lpstr>
      <vt:lpstr>ערכת נושא של Office</vt:lpstr>
      <vt:lpstr>Lifted Bijections for Low Distortion Surface Mappings</vt:lpstr>
      <vt:lpstr>In this talk:</vt:lpstr>
      <vt:lpstr>We need Surface Maps!</vt:lpstr>
      <vt:lpstr>Goal</vt:lpstr>
      <vt:lpstr>Challenges</vt:lpstr>
      <vt:lpstr>Challenges</vt:lpstr>
      <vt:lpstr>Use flattenings to R^2</vt:lpstr>
      <vt:lpstr>Cut the mesh and map to disk</vt:lpstr>
      <vt:lpstr>Cut the mesh and map to disk</vt:lpstr>
      <vt:lpstr>Flattenings to R^2</vt:lpstr>
      <vt:lpstr>Recovering the bijection</vt:lpstr>
      <vt:lpstr>Recovering the bijection</vt:lpstr>
      <vt:lpstr>Is this good enough?</vt:lpstr>
      <vt:lpstr>Is this good enough?</vt:lpstr>
      <vt:lpstr>Is this good enough?</vt:lpstr>
      <vt:lpstr>Reduce the flattenings’ distortion!</vt:lpstr>
      <vt:lpstr>PowerPoint Presentation</vt:lpstr>
      <vt:lpstr>PowerPoint Presentation</vt:lpstr>
      <vt:lpstr>PowerPoint Presentation</vt:lpstr>
      <vt:lpstr>Overlaps</vt:lpstr>
      <vt:lpstr>The non-injective case</vt:lpstr>
      <vt:lpstr>Idea: use liftings</vt:lpstr>
      <vt:lpstr>Idea: use liftings</vt:lpstr>
      <vt:lpstr>Idea: use liftings</vt:lpstr>
      <vt:lpstr>Idea: use liftings</vt:lpstr>
      <vt:lpstr>Idea: use liftings</vt:lpstr>
      <vt:lpstr>Idea: use liftings</vt:lpstr>
      <vt:lpstr>Idea: use liftings</vt:lpstr>
      <vt:lpstr>Flattenings can be non-liftable</vt:lpstr>
      <vt:lpstr>Theorem: Homotopy preserves liftability!</vt:lpstr>
      <vt:lpstr>Full pipeline</vt:lpstr>
      <vt:lpstr>Full pipeline</vt:lpstr>
      <vt:lpstr>Full pipeline</vt:lpstr>
      <vt:lpstr>Full pipeline</vt:lpstr>
      <vt:lpstr>Full pipeline</vt:lpstr>
      <vt:lpstr>Results…</vt:lpstr>
      <vt:lpstr>Isometric dataset – SCAPE [Anguelov 04-05]</vt:lpstr>
      <vt:lpstr>Non-isometric dataset – SHREC07 [Giorgi 07]</vt:lpstr>
      <vt:lpstr>Extreme</vt:lpstr>
      <vt:lpstr>EXTREMELY EXTREME!</vt:lpstr>
      <vt:lpstr>Conclusion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Stretch, Bend and Distort: Deformations and Their Applications</dc:title>
  <dc:creator>Yaron Lipman</dc:creator>
  <cp:lastModifiedBy>admin</cp:lastModifiedBy>
  <cp:revision>1094</cp:revision>
  <dcterms:created xsi:type="dcterms:W3CDTF">2013-01-22T00:20:50Z</dcterms:created>
  <dcterms:modified xsi:type="dcterms:W3CDTF">2014-08-28T14:07:18Z</dcterms:modified>
</cp:coreProperties>
</file>